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Roboto Slab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8">
          <p15:clr>
            <a:srgbClr val="A4A3A4"/>
          </p15:clr>
        </p15:guide>
        <p15:guide id="2" orient="horz" pos="992">
          <p15:clr>
            <a:srgbClr val="A4A3A4"/>
          </p15:clr>
        </p15:guide>
        <p15:guide id="3" pos="5274">
          <p15:clr>
            <a:srgbClr val="A4A3A4"/>
          </p15:clr>
        </p15:guide>
        <p15:guide id="4" pos="407">
          <p15:clr>
            <a:srgbClr val="A4A3A4"/>
          </p15:clr>
        </p15:guide>
        <p15:guide id="5" pos="306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EqSEjMALQK3EzWYWQ+lePeol3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33" autoAdjust="0"/>
  </p:normalViewPr>
  <p:slideViewPr>
    <p:cSldViewPr snapToGrid="0">
      <p:cViewPr varScale="1">
        <p:scale>
          <a:sx n="131" d="100"/>
          <a:sy n="131" d="100"/>
        </p:scale>
        <p:origin x="222" y="108"/>
      </p:cViewPr>
      <p:guideLst>
        <p:guide orient="horz" pos="478"/>
        <p:guide orient="horz" pos="992"/>
        <p:guide pos="5274"/>
        <p:guide pos="407"/>
        <p:guide pos="3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Vicka talking</a:t>
            </a: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57f2c1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Valerie</a:t>
            </a:r>
            <a:endParaRPr b="1" dirty="0"/>
          </a:p>
        </p:txBody>
      </p:sp>
      <p:sp>
        <p:nvSpPr>
          <p:cNvPr id="105" name="Google Shape;105;g8b57f2c1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8244b77c7f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8244b77c7f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know there is a desire for folks to talk. Difficult times.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Tarah invites each team to unblock mic and say Hi,  self introduce.</a:t>
            </a:r>
            <a:endParaRPr/>
          </a:p>
        </p:txBody>
      </p:sp>
      <p:sp>
        <p:nvSpPr>
          <p:cNvPr id="42" name="Google Shape;42;g8244b77c7f_1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Tarah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prior questions: appreciated; most embedded into pres.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Add’l Qs: content relevant</a:t>
            </a:r>
            <a:endParaRPr b="1"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244b77c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244b77c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 &amp; Tarah</a:t>
            </a:r>
            <a:endParaRPr/>
          </a:p>
        </p:txBody>
      </p:sp>
      <p:sp>
        <p:nvSpPr>
          <p:cNvPr id="58" name="Google Shape;58;g8244b77c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44b77c7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44b77c7f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</a:t>
            </a:r>
            <a:endParaRPr/>
          </a:p>
        </p:txBody>
      </p:sp>
      <p:sp>
        <p:nvSpPr>
          <p:cNvPr id="66" name="Google Shape;66;g8244b77c7f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244b77c7f_19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244b77c7f_19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n-US" b="1"/>
              <a:t>Dee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8244b77c7f_19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244b77c7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244b77c7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Natalee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8244b77c7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244b77c7f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244b77c7f_1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n-US" b="1"/>
              <a:t>Students</a:t>
            </a:r>
            <a:r>
              <a:rPr lang="en-US"/>
              <a:t> -- Tarah (both sides of slide)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n-US" b="1"/>
              <a:t>Faculty &amp; Staff</a:t>
            </a:r>
            <a:r>
              <a:rPr lang="en-US"/>
              <a:t> -- Valerie &amp; Bennyce (both sides of slide)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8244b77c7f_1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244b77c7f_19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244b77c7f_19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Students:</a:t>
            </a:r>
            <a:r>
              <a:rPr lang="en-US"/>
              <a:t> Tarah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Faculty/Staff</a:t>
            </a:r>
            <a:r>
              <a:rPr lang="en-US"/>
              <a:t>: Bennyce &amp; Valerie (also, if comfortable, </a:t>
            </a:r>
            <a:r>
              <a:rPr lang="en-US">
                <a:highlight>
                  <a:srgbClr val="FFFF00"/>
                </a:highlight>
              </a:rPr>
              <a:t>give brief personal testimony</a:t>
            </a:r>
            <a:r>
              <a:rPr lang="en-US"/>
              <a:t> of your experience of IGD from last year’s FLC. Do you recommend? Why?</a:t>
            </a:r>
            <a:endParaRPr/>
          </a:p>
        </p:txBody>
      </p:sp>
      <p:sp>
        <p:nvSpPr>
          <p:cNvPr id="98" name="Google Shape;98;g8244b77c7f_19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5" descr="Miami University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0685" y="3523122"/>
            <a:ext cx="2682630" cy="100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" descr="Decorative Graph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" y="255434"/>
            <a:ext cx="8458200" cy="12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 descr="Decorative Graph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354622" y="4797598"/>
            <a:ext cx="8458200" cy="1245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>
            <a:spLocks noGrp="1"/>
          </p:cNvSpPr>
          <p:nvPr>
            <p:ph type="body" idx="1"/>
          </p:nvPr>
        </p:nvSpPr>
        <p:spPr>
          <a:xfrm>
            <a:off x="335280" y="1073638"/>
            <a:ext cx="8378873" cy="86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2"/>
          </p:nvPr>
        </p:nvSpPr>
        <p:spPr>
          <a:xfrm>
            <a:off x="1391748" y="1934063"/>
            <a:ext cx="638981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6" descr="Miami University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7619" y="4704258"/>
            <a:ext cx="1572846" cy="325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6" descr="Decorative graphic"/>
          <p:cNvCxnSpPr/>
          <p:nvPr/>
        </p:nvCxnSpPr>
        <p:spPr>
          <a:xfrm rot="10800000">
            <a:off x="410308" y="5000558"/>
            <a:ext cx="6760307" cy="0"/>
          </a:xfrm>
          <a:prstGeom prst="straightConnector1">
            <a:avLst/>
          </a:prstGeom>
          <a:noFill/>
          <a:ln w="12700" cap="flat" cmpd="sng">
            <a:solidFill>
              <a:srgbClr val="C80A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517524" y="215657"/>
            <a:ext cx="7434629" cy="67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2"/>
          </p:nvPr>
        </p:nvSpPr>
        <p:spPr>
          <a:xfrm>
            <a:off x="517525" y="732452"/>
            <a:ext cx="4748213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>
            <a:spLocks noGrp="1"/>
          </p:cNvSpPr>
          <p:nvPr>
            <p:ph type="pic" idx="3"/>
          </p:nvPr>
        </p:nvSpPr>
        <p:spPr>
          <a:xfrm>
            <a:off x="5411788" y="1601788"/>
            <a:ext cx="3332162" cy="256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4"/>
          </p:nvPr>
        </p:nvSpPr>
        <p:spPr>
          <a:xfrm>
            <a:off x="517525" y="1601788"/>
            <a:ext cx="4475163" cy="273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»"/>
              <a:defRPr sz="2000" b="0" i="0" u="none" strike="noStrike" cap="none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Google Shape;23;p6" descr="Decorative graph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1176443"/>
            <a:ext cx="8229600" cy="40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7200" y="3754697"/>
            <a:ext cx="8229600" cy="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6" name="Google Shape;26;p7" descr="Miami University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7619" y="4704258"/>
            <a:ext cx="1572846" cy="3256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7" descr="Decorative Graphic"/>
          <p:cNvCxnSpPr/>
          <p:nvPr/>
        </p:nvCxnSpPr>
        <p:spPr>
          <a:xfrm rot="10800000">
            <a:off x="410308" y="5000558"/>
            <a:ext cx="6760307" cy="0"/>
          </a:xfrm>
          <a:prstGeom prst="straightConnector1">
            <a:avLst/>
          </a:prstGeom>
          <a:noFill/>
          <a:ln w="12700" cap="flat" cmpd="sng">
            <a:solidFill>
              <a:srgbClr val="C80A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7"/>
          <p:cNvSpPr>
            <a:spLocks noGrp="1"/>
          </p:cNvSpPr>
          <p:nvPr>
            <p:ph type="pic" idx="2"/>
          </p:nvPr>
        </p:nvSpPr>
        <p:spPr>
          <a:xfrm>
            <a:off x="457200" y="772381"/>
            <a:ext cx="8229600" cy="294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s">
  <p:cSld name="CUSTOM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8b57f2c1e9_0_266"/>
          <p:cNvSpPr txBox="1">
            <a:spLocks noGrp="1"/>
          </p:cNvSpPr>
          <p:nvPr>
            <p:ph type="title"/>
          </p:nvPr>
        </p:nvSpPr>
        <p:spPr>
          <a:xfrm>
            <a:off x="311700" y="352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g8b57f2c1e9_0_266"/>
          <p:cNvCxnSpPr/>
          <p:nvPr/>
        </p:nvCxnSpPr>
        <p:spPr>
          <a:xfrm rot="10800000" flipH="1">
            <a:off x="472750" y="991000"/>
            <a:ext cx="6365700" cy="10500"/>
          </a:xfrm>
          <a:prstGeom prst="straightConnector1">
            <a:avLst/>
          </a:prstGeom>
          <a:noFill/>
          <a:ln w="19050" cap="flat" cmpd="sng">
            <a:solidFill>
              <a:srgbClr val="B61E2E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2" name="Google Shape;32;g8b57f2c1e9_0_266"/>
          <p:cNvSpPr txBox="1">
            <a:spLocks noGrp="1"/>
          </p:cNvSpPr>
          <p:nvPr>
            <p:ph type="body" idx="1"/>
          </p:nvPr>
        </p:nvSpPr>
        <p:spPr>
          <a:xfrm>
            <a:off x="472750" y="1133425"/>
            <a:ext cx="8359500" cy="2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■"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■"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○"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■"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 txBox="1">
            <a:spLocks noGrp="1"/>
          </p:cNvSpPr>
          <p:nvPr>
            <p:ph type="title"/>
          </p:nvPr>
        </p:nvSpPr>
        <p:spPr>
          <a:xfrm>
            <a:off x="628650" y="913795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3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President’s Diversity, Equity, and Inclusion Task Force Town Hall</a:t>
            </a:r>
            <a:endParaRPr sz="3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body" idx="2"/>
          </p:nvPr>
        </p:nvSpPr>
        <p:spPr>
          <a:xfrm>
            <a:off x="1349048" y="2190263"/>
            <a:ext cx="6389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r>
              <a:rPr lang="en-US" dirty="0"/>
              <a:t>Dialogue and </a:t>
            </a:r>
            <a:r>
              <a:rPr lang="en-US" dirty="0" err="1"/>
              <a:t>Allyship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b57f2c1e9_0_21"/>
          <p:cNvSpPr txBox="1">
            <a:spLocks noGrp="1"/>
          </p:cNvSpPr>
          <p:nvPr>
            <p:ph type="title"/>
          </p:nvPr>
        </p:nvSpPr>
        <p:spPr>
          <a:xfrm>
            <a:off x="458850" y="261863"/>
            <a:ext cx="82263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r>
              <a:rPr lang="en-US" sz="32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“Big Picture” Recommendations / Q &amp; A </a:t>
            </a:r>
            <a:endParaRPr sz="32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g8b57f2c1e9_0_21"/>
          <p:cNvSpPr txBox="1"/>
          <p:nvPr/>
        </p:nvSpPr>
        <p:spPr>
          <a:xfrm>
            <a:off x="458850" y="824532"/>
            <a:ext cx="8137800" cy="387914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1.</a:t>
            </a:r>
            <a:r>
              <a:rPr lang="en-US" sz="1200" dirty="0">
                <a:solidFill>
                  <a:schemeClr val="accent3"/>
                </a:solidFill>
                <a:latin typeface="Helvetica Neue" panose="020B0604020202020204" charset="0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900" b="1" u="sng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Expand IGD to more students</a:t>
            </a:r>
            <a:endParaRPr sz="1900" b="1" u="sng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AutoNum type="alphaUcPeriod"/>
            </a:pPr>
            <a:r>
              <a:rPr lang="en-US" sz="16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Embed IGD as an experiential learning lab into UNV 101.</a:t>
            </a:r>
            <a:endParaRPr sz="16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AutoNum type="alphaUcPeriod"/>
            </a:pPr>
            <a:r>
              <a:rPr lang="en-US" sz="16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Create a new IGD minor or certificate to secure a pipeline of peer facilitators.</a:t>
            </a:r>
            <a:endParaRPr sz="16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AutoNum type="alphaUcPeriod"/>
            </a:pPr>
            <a:r>
              <a:rPr lang="en-US" sz="16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Include IGD as component in leadership certificates (Wilks, etc.)</a:t>
            </a:r>
            <a:endParaRPr sz="16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AutoNum type="alphaUcPeriod"/>
            </a:pPr>
            <a:r>
              <a:rPr lang="en-US" sz="16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Require all RAs and students in certain living/learning communities (LLC) to take IGD.</a:t>
            </a:r>
            <a:endParaRPr sz="16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AutoNum type="alphaUcPeriod"/>
            </a:pPr>
            <a:r>
              <a:rPr lang="en-US" sz="16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Create a new LLC to train student peer facilitators.</a:t>
            </a:r>
            <a:endParaRPr sz="16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AutoNum type="alphaUcPeriod"/>
            </a:pPr>
            <a:r>
              <a:rPr lang="en-US" sz="16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Empower students to host Town Hall “dialogues” on Hot DEI Topics.</a:t>
            </a:r>
            <a:endParaRPr sz="16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2.</a:t>
            </a:r>
            <a:r>
              <a:rPr lang="en-US" sz="1200" dirty="0">
                <a:solidFill>
                  <a:schemeClr val="accent3"/>
                </a:solidFill>
                <a:latin typeface="Helvetica Neue" panose="020B0604020202020204" charset="0"/>
                <a:ea typeface="Times New Roman"/>
                <a:cs typeface="Times New Roman"/>
                <a:sym typeface="Times New Roman"/>
              </a:rPr>
              <a:t> 	</a:t>
            </a:r>
            <a:r>
              <a:rPr lang="en-US" sz="1900" b="1" u="sng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Expand IGD to more faculty/staff</a:t>
            </a:r>
            <a:endParaRPr sz="1900" b="1" u="sng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AutoNum type="alphaUcPeriod"/>
            </a:pPr>
            <a:r>
              <a:rPr lang="en-US" sz="16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Use the train-the-trainer model to expand IGD to 50% of Miami faculty/staff.</a:t>
            </a:r>
            <a:endParaRPr sz="16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AutoNum type="alphaUcPeriod"/>
            </a:pPr>
            <a:r>
              <a:rPr lang="en-US" sz="16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Encourage college chairs to recognize IGD as a form of campus service.</a:t>
            </a:r>
            <a:endParaRPr sz="1200" dirty="0">
              <a:solidFill>
                <a:schemeClr val="accent3"/>
              </a:solidFill>
              <a:latin typeface="Helvetica Neue" panose="020B0604020202020204" charset="0"/>
              <a:ea typeface="Times New Roman"/>
              <a:cs typeface="Times New Roman"/>
              <a:sym typeface="Times New Roman"/>
            </a:endParaRPr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AutoNum type="alphaUcPeriod"/>
            </a:pPr>
            <a:r>
              <a:rPr lang="en-US" sz="16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Recognize IGD as “professional development” for staff.</a:t>
            </a:r>
            <a:endParaRPr sz="16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n-US" sz="1900" b="1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3.</a:t>
            </a:r>
            <a:r>
              <a:rPr lang="en-US" sz="1200" dirty="0">
                <a:solidFill>
                  <a:schemeClr val="accent3"/>
                </a:solidFill>
                <a:latin typeface="Helvetica Neue" panose="020B0604020202020204" charset="0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1900" b="1" u="sng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Expand IGD Beyond the Campus</a:t>
            </a:r>
            <a:endParaRPr sz="1900" b="1" u="sng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AutoNum type="alphaUcPeriod"/>
            </a:pPr>
            <a:r>
              <a:rPr lang="en-US" sz="16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Expand IGD to include alums.</a:t>
            </a:r>
            <a:endParaRPr sz="16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9144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libri"/>
              <a:buAutoNum type="alphaUcPeriod"/>
            </a:pPr>
            <a:r>
              <a:rPr lang="en-US" sz="16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Expand IGD to business and community members (fee-based).</a:t>
            </a:r>
            <a:endParaRPr sz="16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8CE2-169A-4C2B-A706-0E1B9D08B7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3200" b="1" i="0" dirty="0">
                <a:solidFill>
                  <a:srgbClr val="C80A2A"/>
                </a:solidFill>
                <a:effectLst/>
                <a:latin typeface="Helvetica Neue" panose="020B0604020202020204" charset="0"/>
                <a:ea typeface="Helvetica Neue" panose="020B0604020202020204" charset="0"/>
                <a:cs typeface="Helvetica Neue" panose="020B0604020202020204" charset="0"/>
              </a:rPr>
              <a:t>Subcommittee Members</a:t>
            </a:r>
            <a:endParaRPr lang="en-US" dirty="0">
              <a:effectLst/>
            </a:endParaRPr>
          </a:p>
        </p:txBody>
      </p:sp>
      <p:sp>
        <p:nvSpPr>
          <p:cNvPr id="45" name="Google Shape;45;g8244b77c7f_1_24"/>
          <p:cNvSpPr txBox="1">
            <a:spLocks noGrp="1"/>
          </p:cNvSpPr>
          <p:nvPr>
            <p:ph type="body" idx="4"/>
          </p:nvPr>
        </p:nvSpPr>
        <p:spPr>
          <a:xfrm>
            <a:off x="335900" y="1322650"/>
            <a:ext cx="4129500" cy="35178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1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US" sz="1700" b="1" dirty="0" err="1">
                <a:latin typeface="Helvetica Neue" panose="020B0604020202020204" charset="0"/>
                <a:ea typeface="Calibri"/>
                <a:cs typeface="Calibri"/>
                <a:sym typeface="Calibri"/>
              </a:rPr>
              <a:t>Nobia</a:t>
            </a:r>
            <a:r>
              <a:rPr lang="en-US" sz="1700" b="1" dirty="0">
                <a:latin typeface="Helvetica Neue" panose="020B0604020202020204" charset="0"/>
                <a:ea typeface="Calibri"/>
                <a:cs typeface="Calibri"/>
                <a:sym typeface="Calibri"/>
              </a:rPr>
              <a:t> Hailu</a:t>
            </a:r>
            <a:r>
              <a:rPr lang="en-US" sz="1700" dirty="0">
                <a:latin typeface="Helvetica Neue" panose="020B0604020202020204" charset="0"/>
                <a:ea typeface="Calibri"/>
                <a:cs typeface="Calibri"/>
                <a:sym typeface="Calibri"/>
              </a:rPr>
              <a:t>, Sophomore Biochemistry student</a:t>
            </a:r>
            <a:endParaRPr sz="1700" dirty="0"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700" b="1" dirty="0" err="1">
                <a:latin typeface="Helvetica Neue" panose="020B0604020202020204" charset="0"/>
                <a:ea typeface="Calibri"/>
                <a:cs typeface="Calibri"/>
                <a:sym typeface="Calibri"/>
              </a:rPr>
              <a:t>Bennyce</a:t>
            </a:r>
            <a:r>
              <a:rPr lang="en-US" sz="1700" b="1" dirty="0">
                <a:latin typeface="Helvetica Neue" panose="020B0604020202020204" charset="0"/>
                <a:ea typeface="Calibri"/>
                <a:cs typeface="Calibri"/>
                <a:sym typeface="Calibri"/>
              </a:rPr>
              <a:t> Hamilton</a:t>
            </a:r>
            <a:r>
              <a:rPr lang="en-US" sz="1700" dirty="0">
                <a:latin typeface="Helvetica Neue" panose="020B0604020202020204" charset="0"/>
                <a:ea typeface="Calibri"/>
                <a:cs typeface="Calibri"/>
                <a:sym typeface="Calibri"/>
              </a:rPr>
              <a:t>, Regional Director of Diversity/Deputy Title IX Coordinator</a:t>
            </a:r>
            <a:endParaRPr sz="1700" dirty="0"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700" b="1" dirty="0" err="1">
                <a:latin typeface="Helvetica Neue" panose="020B0604020202020204" charset="0"/>
                <a:ea typeface="Calibri"/>
                <a:cs typeface="Calibri"/>
                <a:sym typeface="Calibri"/>
              </a:rPr>
              <a:t>DeUnna</a:t>
            </a:r>
            <a:r>
              <a:rPr lang="en-US" sz="1700" b="1" dirty="0">
                <a:latin typeface="Helvetica Neue" panose="020B0604020202020204" charset="0"/>
                <a:ea typeface="Calibri"/>
                <a:cs typeface="Calibri"/>
                <a:sym typeface="Calibri"/>
              </a:rPr>
              <a:t> Hendrix</a:t>
            </a:r>
            <a:r>
              <a:rPr lang="en-US" sz="1700" dirty="0">
                <a:latin typeface="Helvetica Neue" panose="020B0604020202020204" charset="0"/>
                <a:ea typeface="Calibri"/>
                <a:cs typeface="Calibri"/>
                <a:sym typeface="Calibri"/>
              </a:rPr>
              <a:t>, Head Women’s Basketball Coach</a:t>
            </a:r>
            <a:endParaRPr sz="1700" dirty="0"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700" b="1" dirty="0">
                <a:latin typeface="Helvetica Neue" panose="020B0604020202020204" charset="0"/>
                <a:ea typeface="Calibri"/>
                <a:cs typeface="Calibri"/>
                <a:sym typeface="Calibri"/>
              </a:rPr>
              <a:t>Natalee Price</a:t>
            </a:r>
            <a:r>
              <a:rPr lang="en-US" sz="1700" dirty="0">
                <a:latin typeface="Helvetica Neue" panose="020B0604020202020204" charset="0"/>
                <a:ea typeface="Calibri"/>
                <a:cs typeface="Calibri"/>
                <a:sym typeface="Calibri"/>
              </a:rPr>
              <a:t>, Clinical Psychology PhD student </a:t>
            </a:r>
            <a:endParaRPr sz="1700" dirty="0"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700" b="1" dirty="0">
                <a:latin typeface="Helvetica Neue" panose="020B0604020202020204" charset="0"/>
                <a:ea typeface="Calibri"/>
                <a:cs typeface="Calibri"/>
                <a:sym typeface="Calibri"/>
              </a:rPr>
              <a:t>Valerie Robinson</a:t>
            </a:r>
            <a:r>
              <a:rPr lang="en-US" sz="1700" dirty="0">
                <a:latin typeface="Helvetica Neue" panose="020B0604020202020204" charset="0"/>
                <a:ea typeface="Calibri"/>
                <a:cs typeface="Calibri"/>
                <a:sym typeface="Calibri"/>
              </a:rPr>
              <a:t>, Assistant Dean, The Graduate School</a:t>
            </a:r>
            <a:endParaRPr sz="1700" dirty="0"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700" b="1" dirty="0">
                <a:latin typeface="Helvetica Neue" panose="020B0604020202020204" charset="0"/>
                <a:ea typeface="Calibri"/>
                <a:cs typeface="Calibri"/>
                <a:sym typeface="Calibri"/>
              </a:rPr>
              <a:t>Jon Simon</a:t>
            </a:r>
            <a:r>
              <a:rPr lang="en-US" sz="1700" dirty="0">
                <a:latin typeface="Helvetica Neue" panose="020B0604020202020204" charset="0"/>
                <a:ea typeface="Calibri"/>
                <a:cs typeface="Calibri"/>
                <a:sym typeface="Calibri"/>
              </a:rPr>
              <a:t>, University Communications &amp; Marketing</a:t>
            </a:r>
            <a:endParaRPr sz="1700" dirty="0"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g8244b77c7f_1_24"/>
          <p:cNvSpPr txBox="1"/>
          <p:nvPr/>
        </p:nvSpPr>
        <p:spPr>
          <a:xfrm>
            <a:off x="4693275" y="2245524"/>
            <a:ext cx="4129500" cy="1609585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Helvetica Neue"/>
              <a:buChar char="●"/>
            </a:pPr>
            <a:r>
              <a:rPr lang="en-US" sz="1800" b="1" dirty="0">
                <a:solidFill>
                  <a:srgbClr val="3F3F3F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Tarah Trueblood</a:t>
            </a:r>
            <a:r>
              <a:rPr lang="en-US" sz="1800" dirty="0">
                <a:solidFill>
                  <a:srgbClr val="3F3F3F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, Director, Center for American &amp; World Cultures (Chair)</a:t>
            </a:r>
            <a:endParaRPr sz="1600" dirty="0">
              <a:solidFill>
                <a:srgbClr val="3F3F3F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Helvetica Neue"/>
              <a:buChar char="●"/>
            </a:pPr>
            <a:r>
              <a:rPr lang="en-US" sz="1800" b="1" dirty="0" err="1">
                <a:solidFill>
                  <a:srgbClr val="3F3F3F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Vicka</a:t>
            </a:r>
            <a:r>
              <a:rPr lang="en-US" sz="1800" b="1" dirty="0">
                <a:solidFill>
                  <a:srgbClr val="3F3F3F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 Bell-Robinson</a:t>
            </a:r>
            <a:r>
              <a:rPr lang="en-US" sz="1800" dirty="0">
                <a:solidFill>
                  <a:srgbClr val="3F3F3F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, Director, Residence Life (Liaison)</a:t>
            </a:r>
            <a:endParaRPr sz="1800" dirty="0">
              <a:solidFill>
                <a:srgbClr val="3F3F3F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title"/>
          </p:nvPr>
        </p:nvSpPr>
        <p:spPr>
          <a:xfrm>
            <a:off x="493825" y="241438"/>
            <a:ext cx="82263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r>
              <a:rPr lang="en-US" sz="32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 </a:t>
            </a:r>
            <a:endParaRPr sz="32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p2"/>
          <p:cNvSpPr txBox="1">
            <a:spLocks noGrp="1"/>
          </p:cNvSpPr>
          <p:nvPr>
            <p:ph type="body" idx="2"/>
          </p:nvPr>
        </p:nvSpPr>
        <p:spPr>
          <a:xfrm>
            <a:off x="517525" y="732452"/>
            <a:ext cx="4748213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lang="en-US" dirty="0"/>
              <a:t>Our Time Together </a:t>
            </a:r>
            <a:endParaRPr dirty="0"/>
          </a:p>
        </p:txBody>
      </p:sp>
      <p:sp>
        <p:nvSpPr>
          <p:cNvPr id="51" name="Google Shape;51;p2"/>
          <p:cNvSpPr txBox="1">
            <a:spLocks noGrp="1"/>
          </p:cNvSpPr>
          <p:nvPr>
            <p:ph type="body" idx="4"/>
          </p:nvPr>
        </p:nvSpPr>
        <p:spPr>
          <a:xfrm>
            <a:off x="493825" y="1693800"/>
            <a:ext cx="5714100" cy="27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C80A2A"/>
              </a:buClr>
              <a:buSzPts val="1600"/>
              <a:buFont typeface="Merriweather Sans"/>
              <a:buChar char="●"/>
            </a:pPr>
            <a:r>
              <a:rPr lang="en-US" dirty="0">
                <a:solidFill>
                  <a:srgbClr val="C80A2A"/>
                </a:solidFill>
              </a:rPr>
              <a:t>Discuss 2 Models for Dialogue</a:t>
            </a:r>
            <a:endParaRPr dirty="0">
              <a:solidFill>
                <a:srgbClr val="C80A2A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C80A2A"/>
              </a:buClr>
              <a:buSzPts val="1600"/>
              <a:buChar char="●"/>
            </a:pPr>
            <a:r>
              <a:rPr lang="en-US" dirty="0">
                <a:solidFill>
                  <a:srgbClr val="C80A2A"/>
                </a:solidFill>
              </a:rPr>
              <a:t>Explore What has Been Done and is Planned</a:t>
            </a:r>
            <a:endParaRPr dirty="0">
              <a:solidFill>
                <a:srgbClr val="C80A2A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C80A2A"/>
              </a:buClr>
              <a:buSzPts val="1600"/>
              <a:buChar char="●"/>
            </a:pPr>
            <a:r>
              <a:rPr lang="en-US" dirty="0">
                <a:solidFill>
                  <a:srgbClr val="C80A2A"/>
                </a:solidFill>
              </a:rPr>
              <a:t>Evaluations / Assessments</a:t>
            </a:r>
            <a:endParaRPr dirty="0">
              <a:solidFill>
                <a:srgbClr val="C80A2A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C80A2A"/>
              </a:buClr>
              <a:buSzPts val="1600"/>
              <a:buChar char="●"/>
            </a:pPr>
            <a:r>
              <a:rPr lang="en-US" dirty="0">
                <a:solidFill>
                  <a:srgbClr val="C80A2A"/>
                </a:solidFill>
              </a:rPr>
              <a:t>Big Picture Recommendations</a:t>
            </a:r>
            <a:endParaRPr dirty="0">
              <a:solidFill>
                <a:srgbClr val="C80A2A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C80A2A"/>
              </a:buClr>
              <a:buSzPts val="1600"/>
              <a:buChar char="●"/>
            </a:pPr>
            <a:r>
              <a:rPr lang="en-US" dirty="0">
                <a:solidFill>
                  <a:srgbClr val="C80A2A"/>
                </a:solidFill>
              </a:rPr>
              <a:t>Questions &amp; Opportunity for Audience Engagement </a:t>
            </a:r>
            <a:endParaRPr dirty="0">
              <a:solidFill>
                <a:srgbClr val="C80A2A"/>
              </a:solidFill>
            </a:endParaRPr>
          </a:p>
        </p:txBody>
      </p:sp>
      <p:pic>
        <p:nvPicPr>
          <p:cNvPr id="54" name="Google Shape;54;p2" descr="Tri Delt Sundial at Miami University in Oxford, Ohi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675" y="241452"/>
            <a:ext cx="2741821" cy="182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C9FB-AE3A-46FF-9CC6-EEFB58127A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346" y="179541"/>
            <a:ext cx="7886700" cy="99377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3200" b="1" i="0" dirty="0">
                <a:solidFill>
                  <a:srgbClr val="C80A2A"/>
                </a:solidFill>
                <a:effectLst/>
                <a:latin typeface="Helvetica Neue" panose="020B0604020202020204" charset="0"/>
                <a:ea typeface="Helvetica Neue" panose="020B0604020202020204" charset="0"/>
                <a:cs typeface="Helvetica Neue" panose="020B0604020202020204" charset="0"/>
              </a:rPr>
              <a:t>Two Dialogue Models Identified in Charge</a:t>
            </a:r>
            <a:endParaRPr lang="en-US" dirty="0">
              <a:effectLst/>
            </a:endParaRPr>
          </a:p>
        </p:txBody>
      </p:sp>
      <p:sp>
        <p:nvSpPr>
          <p:cNvPr id="62" name="Google Shape;62;g8244b77c7f_0_0"/>
          <p:cNvSpPr txBox="1">
            <a:spLocks noGrp="1"/>
          </p:cNvSpPr>
          <p:nvPr>
            <p:ph type="body" idx="4"/>
          </p:nvPr>
        </p:nvSpPr>
        <p:spPr>
          <a:xfrm>
            <a:off x="292225" y="1364925"/>
            <a:ext cx="3482100" cy="32847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1" dirty="0"/>
              <a:t>Inter-Collegiate Athletics (ICA)</a:t>
            </a:r>
            <a:endParaRPr sz="1600" b="1" dirty="0"/>
          </a:p>
          <a:p>
            <a:pPr marL="457200" lvl="0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Designed by and for ICA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Not designed for duplication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Good model for others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Facilitators available for consultation</a:t>
            </a:r>
            <a:endParaRPr sz="1700" dirty="0"/>
          </a:p>
        </p:txBody>
      </p:sp>
      <p:sp>
        <p:nvSpPr>
          <p:cNvPr id="61" name="Google Shape;61;g8244b77c7f_0_0"/>
          <p:cNvSpPr>
            <a:spLocks noGrp="1"/>
          </p:cNvSpPr>
          <p:nvPr>
            <p:ph type="pic" idx="3"/>
          </p:nvPr>
        </p:nvSpPr>
        <p:spPr>
          <a:xfrm>
            <a:off x="3932775" y="1405125"/>
            <a:ext cx="5053800" cy="32043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Center for American &amp; World Cultures (CAWC)</a:t>
            </a:r>
            <a:endParaRPr sz="1600" b="1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6550" algn="l" rtl="0">
              <a:spcBef>
                <a:spcPts val="400"/>
              </a:spcBef>
              <a:spcAft>
                <a:spcPts val="0"/>
              </a:spcAft>
              <a:buSzPts val="1700"/>
              <a:buFont typeface="Merriweather Sans"/>
              <a:buChar char="●"/>
            </a:pPr>
            <a:r>
              <a:rPr lang="en-US" sz="1700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Easily duplicated &amp; expanded to students, faculty, staff, alums.</a:t>
            </a:r>
            <a:endParaRPr sz="1700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erriweather Sans"/>
              <a:buChar char="●"/>
            </a:pPr>
            <a:r>
              <a:rPr lang="en-US" sz="1700" u="sng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Students</a:t>
            </a:r>
            <a:r>
              <a:rPr lang="en-US" sz="1700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“Voices” Intergroup Dialogues (IDS 253 &amp; 151), Intro to Voices (Experiential Learning Lab).</a:t>
            </a:r>
            <a:endParaRPr sz="1700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erriweather Sans"/>
              <a:buChar char="●"/>
            </a:pPr>
            <a:r>
              <a:rPr lang="en-US" sz="1700" u="sng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Faculty, Staff, Alums:</a:t>
            </a:r>
            <a:r>
              <a:rPr lang="en-US" sz="1700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Train-the-Trainer Model</a:t>
            </a:r>
            <a:endParaRPr sz="1700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erriweather Sans"/>
              <a:buChar char="○"/>
            </a:pPr>
            <a:r>
              <a:rPr lang="en-US" sz="1700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CAWC provides training and support for co-facilitators</a:t>
            </a:r>
            <a:endParaRPr sz="1700" dirty="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Merriweather Sans"/>
              <a:buChar char="○"/>
            </a:pPr>
            <a:r>
              <a:rPr lang="en-US" sz="1700" dirty="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Co-facilitators recruited from prior participant cohorts.</a:t>
            </a:r>
            <a:endParaRPr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4C00-D3DB-4322-A9BA-D003F260B9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3200" b="1" i="0" dirty="0">
                <a:solidFill>
                  <a:srgbClr val="C80A2A"/>
                </a:solidFill>
                <a:effectLst/>
                <a:latin typeface="Helvetica Neue" panose="020B0604020202020204" charset="0"/>
                <a:ea typeface="Helvetica Neue" panose="020B0604020202020204" charset="0"/>
                <a:cs typeface="Helvetica Neue" panose="020B0604020202020204" charset="0"/>
              </a:rPr>
              <a:t>ICA Dialogues &amp; Town Halls</a:t>
            </a:r>
            <a:endParaRPr lang="en-US" dirty="0">
              <a:effectLst/>
            </a:endParaRPr>
          </a:p>
        </p:txBody>
      </p:sp>
      <p:sp>
        <p:nvSpPr>
          <p:cNvPr id="69" name="Google Shape;69;g8244b77c7f_1_8"/>
          <p:cNvSpPr txBox="1"/>
          <p:nvPr/>
        </p:nvSpPr>
        <p:spPr>
          <a:xfrm>
            <a:off x="517525" y="1441200"/>
            <a:ext cx="3572700" cy="33435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Helvetica Neue" panose="020B0604020202020204" charset="0"/>
              </a:rPr>
              <a:t>What is the ICA Model?</a:t>
            </a:r>
            <a:endParaRPr sz="1600" b="1"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dirty="0">
                <a:latin typeface="Helvetica Neue" panose="020B0604020202020204" charset="0"/>
              </a:rPr>
              <a:t>Overlapping, structured dialogues among athletes and coaches within a team</a:t>
            </a:r>
            <a:endParaRPr dirty="0"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erriweather Sans"/>
              <a:buChar char="●"/>
            </a:pPr>
            <a:r>
              <a:rPr lang="en-US" dirty="0">
                <a:latin typeface="Helvetica Neue" panose="020B0604020202020204" charset="0"/>
              </a:rPr>
              <a:t>Overlapping Town Hall meetings focused on equity, diversity, and inclusion</a:t>
            </a:r>
            <a:endParaRPr dirty="0">
              <a:latin typeface="Helvetica Neue" panose="020B0604020202020204" charset="0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erriweather Sans"/>
              <a:buChar char="●"/>
            </a:pPr>
            <a:r>
              <a:rPr lang="en-US" dirty="0">
                <a:latin typeface="Helvetica Neue" panose="020B0604020202020204" charset="0"/>
              </a:rPr>
              <a:t>Diversity &amp; Inclusion Council works with </a:t>
            </a:r>
            <a:r>
              <a:rPr lang="en-US" dirty="0" err="1">
                <a:latin typeface="Helvetica Neue" panose="020B0604020202020204" charset="0"/>
              </a:rPr>
              <a:t>RedHawk</a:t>
            </a:r>
            <a:r>
              <a:rPr lang="en-US" dirty="0">
                <a:latin typeface="Helvetica Neue" panose="020B0604020202020204" charset="0"/>
              </a:rPr>
              <a:t> Council and Champions 4 Life Academy to plan and execute programming</a:t>
            </a:r>
            <a:endParaRPr dirty="0">
              <a:latin typeface="Helvetica Neue" panose="020B060402020202020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g8244b77c7f_1_8"/>
          <p:cNvSpPr txBox="1"/>
          <p:nvPr/>
        </p:nvSpPr>
        <p:spPr>
          <a:xfrm>
            <a:off x="4396900" y="1477950"/>
            <a:ext cx="4338000" cy="3000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Helvetica Neue" panose="020B0604020202020204" charset="0"/>
              </a:rPr>
              <a:t>Why is ICA’s Model Successful?</a:t>
            </a:r>
            <a:endParaRPr sz="1600" b="1"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-US" dirty="0">
                <a:solidFill>
                  <a:srgbClr val="222222"/>
                </a:solidFill>
                <a:latin typeface="Helvetica Neue" panose="020B0604020202020204" charset="0"/>
              </a:rPr>
              <a:t>High level of commitment by senior leadership</a:t>
            </a:r>
            <a:endParaRPr dirty="0">
              <a:solidFill>
                <a:srgbClr val="222222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-US" dirty="0">
                <a:solidFill>
                  <a:srgbClr val="222222"/>
                </a:solidFill>
                <a:latin typeface="Helvetica Neue" panose="020B0604020202020204" charset="0"/>
              </a:rPr>
              <a:t>High level of accountability within the team</a:t>
            </a:r>
            <a:endParaRPr dirty="0">
              <a:solidFill>
                <a:srgbClr val="222222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-US" dirty="0">
                <a:solidFill>
                  <a:srgbClr val="222222"/>
                </a:solidFill>
                <a:latin typeface="Helvetica Neue" panose="020B0604020202020204" charset="0"/>
              </a:rPr>
              <a:t>Buy-in from students and coaches</a:t>
            </a:r>
            <a:endParaRPr dirty="0">
              <a:solidFill>
                <a:srgbClr val="222222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-US" dirty="0">
                <a:solidFill>
                  <a:srgbClr val="222222"/>
                </a:solidFill>
                <a:latin typeface="Helvetica Neue" panose="020B0604020202020204" charset="0"/>
              </a:rPr>
              <a:t>A group of influencers from across campus who help champion the program and determine how collaboration might occur across teams. </a:t>
            </a:r>
            <a:endParaRPr dirty="0">
              <a:latin typeface="Helvetica Neue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B6B61-EBA9-4693-9B81-15E6451A3C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346" y="311214"/>
            <a:ext cx="7886700" cy="99377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2900" b="1" i="0" dirty="0">
                <a:solidFill>
                  <a:srgbClr val="C80A2A"/>
                </a:solidFill>
                <a:effectLst/>
                <a:latin typeface="Helvetica Neue" panose="020B0604020202020204" charset="0"/>
                <a:ea typeface="Helvetica Neue" panose="020B0604020202020204" charset="0"/>
                <a:cs typeface="Helvetica Neue" panose="020B0604020202020204" charset="0"/>
              </a:rPr>
              <a:t>ICA Dialogues &amp; Town Halls:</a:t>
            </a:r>
            <a:endParaRPr lang="en-US" dirty="0">
              <a:effectLst/>
            </a:endParaRPr>
          </a:p>
        </p:txBody>
      </p:sp>
      <p:sp>
        <p:nvSpPr>
          <p:cNvPr id="77" name="Google Shape;77;g8244b77c7f_19_29"/>
          <p:cNvSpPr>
            <a:spLocks noGrp="1"/>
          </p:cNvSpPr>
          <p:nvPr>
            <p:ph type="pic" idx="3"/>
          </p:nvPr>
        </p:nvSpPr>
        <p:spPr>
          <a:xfrm>
            <a:off x="538400" y="1456325"/>
            <a:ext cx="7457700" cy="31836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000000"/>
                </a:solidFill>
                <a:latin typeface="Helvetica Neue" panose="020B0604020202020204" charset="0"/>
              </a:rPr>
              <a:t>What We’re Planning (2020-21)</a:t>
            </a:r>
            <a:endParaRPr sz="1800" b="1" u="sng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700" b="1" u="sng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 Neue" panose="020B0604020202020204" charset="0"/>
              </a:rPr>
              <a:t>Town halls with coaches, staff, and student-athletes</a:t>
            </a:r>
            <a:endParaRPr sz="18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 Neue" panose="020B0604020202020204" charset="0"/>
              </a:rPr>
              <a:t>Staff meetings to include bias training/workshops</a:t>
            </a:r>
            <a:endParaRPr sz="18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 Neue" panose="020B0604020202020204" charset="0"/>
              </a:rPr>
              <a:t>S-A and staff education on </a:t>
            </a:r>
            <a:r>
              <a:rPr lang="en-US" sz="1800" dirty="0" err="1">
                <a:solidFill>
                  <a:srgbClr val="000000"/>
                </a:solidFill>
                <a:latin typeface="Helvetica Neue" panose="020B0604020202020204" charset="0"/>
              </a:rPr>
              <a:t>allyship</a:t>
            </a:r>
            <a:endParaRPr sz="18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 Neue" panose="020B0604020202020204" charset="0"/>
              </a:rPr>
              <a:t>Climate survey</a:t>
            </a:r>
            <a:endParaRPr sz="18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 Neue" panose="020B0604020202020204" charset="0"/>
              </a:rPr>
              <a:t>Provide ongoing educational resources that bring awareness to inequities of oppressed groups</a:t>
            </a:r>
            <a:endParaRPr sz="18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 Neue" panose="020B0604020202020204" charset="0"/>
              </a:rPr>
              <a:t>Provide mental/emotional health resources to all S-As</a:t>
            </a:r>
            <a:endParaRPr sz="18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4601-57C7-487C-BD31-67304D1324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7525" y="147087"/>
            <a:ext cx="7886700" cy="99377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3200" b="1" i="0" dirty="0">
                <a:solidFill>
                  <a:srgbClr val="C80A2A"/>
                </a:solidFill>
                <a:effectLst/>
                <a:latin typeface="Helvetica Neue" panose="020B0604020202020204" charset="0"/>
                <a:ea typeface="Helvetica Neue" panose="020B0604020202020204" charset="0"/>
                <a:cs typeface="Helvetica Neue" panose="020B0604020202020204" charset="0"/>
              </a:rPr>
              <a:t>CAWC’s Intergroup Dialogues (IGD)</a:t>
            </a:r>
            <a:endParaRPr lang="en-US" dirty="0">
              <a:effectLst/>
            </a:endParaRPr>
          </a:p>
        </p:txBody>
      </p:sp>
      <p:sp>
        <p:nvSpPr>
          <p:cNvPr id="84" name="Google Shape;84;g8244b77c7f_1_0"/>
          <p:cNvSpPr txBox="1">
            <a:spLocks noGrp="1"/>
          </p:cNvSpPr>
          <p:nvPr>
            <p:ph type="body" idx="2"/>
          </p:nvPr>
        </p:nvSpPr>
        <p:spPr>
          <a:xfrm>
            <a:off x="517525" y="643975"/>
            <a:ext cx="8165400" cy="77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</a:rPr>
              <a:t>IGD is a “Best Practice” in moving the needle on campus climate and preparing students for equitable leadership in a diverse global community &amp; marketplace. </a:t>
            </a:r>
            <a:endParaRPr sz="1400" b="1" dirty="0">
              <a:solidFill>
                <a:srgbClr val="000000"/>
              </a:solidFill>
            </a:endParaRPr>
          </a:p>
        </p:txBody>
      </p:sp>
      <p:sp>
        <p:nvSpPr>
          <p:cNvPr id="85" name="Google Shape;85;g8244b77c7f_1_0"/>
          <p:cNvSpPr txBox="1"/>
          <p:nvPr/>
        </p:nvSpPr>
        <p:spPr>
          <a:xfrm>
            <a:off x="225750" y="1415875"/>
            <a:ext cx="3456000" cy="3191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n-US" sz="1500" b="1" dirty="0">
                <a:solidFill>
                  <a:schemeClr val="accent3"/>
                </a:solidFill>
                <a:latin typeface="Helvetica Neue" panose="020B0604020202020204" charset="0"/>
              </a:rPr>
              <a:t>What is IGD?</a:t>
            </a:r>
            <a:endParaRPr dirty="0">
              <a:solidFill>
                <a:schemeClr val="accent3"/>
              </a:solidFill>
              <a:highlight>
                <a:srgbClr val="FFFF00"/>
              </a:highlight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Dialogue (not debate)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Sustained (minimum of 6-8 weeks)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Small group of individuals across social identities (12-20 people)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Peer co-facilitated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erriweather Sans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Activities and dialogues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Explores existing intergroup conflict and </a:t>
            </a:r>
            <a:r>
              <a:rPr lang="en-US" dirty="0" err="1">
                <a:solidFill>
                  <a:schemeClr val="accent3"/>
                </a:solidFill>
                <a:latin typeface="Helvetica Neue" panose="020B0604020202020204" charset="0"/>
              </a:rPr>
              <a:t>allyship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erriweather Sans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Group Action Project (students) or Capstone (faculty/staff)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</p:txBody>
      </p:sp>
      <p:sp>
        <p:nvSpPr>
          <p:cNvPr id="86" name="Google Shape;86;g8244b77c7f_1_0"/>
          <p:cNvSpPr txBox="1"/>
          <p:nvPr/>
        </p:nvSpPr>
        <p:spPr>
          <a:xfrm>
            <a:off x="3830875" y="1415875"/>
            <a:ext cx="5041800" cy="31914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</a:pPr>
            <a:r>
              <a:rPr lang="en-US" sz="1500" b="1" dirty="0">
                <a:solidFill>
                  <a:schemeClr val="accent3"/>
                </a:solidFill>
                <a:latin typeface="Helvetica Neue" panose="020B0604020202020204" charset="0"/>
              </a:rPr>
              <a:t>Challenges</a:t>
            </a:r>
            <a:endParaRPr sz="1500" b="1"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Burden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erriweather Sans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Willingness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erriweather Sans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Model of change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  <a:latin typeface="Helvetica Neue" panose="020B0604020202020204" charset="0"/>
              </a:rPr>
              <a:t>Initial Outcomes</a:t>
            </a:r>
            <a:endParaRPr b="1"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IGD presents a “rare opportunity” for Miami students to interact in ways that illuminate lived experiences of both privileged and marginalized groups.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All participants gained non-judgmental listening skills and insight into complexity around social identities.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en-US" dirty="0">
                <a:solidFill>
                  <a:schemeClr val="accent3"/>
                </a:solidFill>
                <a:latin typeface="Helvetica Neue" panose="020B0604020202020204" charset="0"/>
              </a:rPr>
              <a:t>Privileged groups had greater gains in some areas.</a:t>
            </a:r>
            <a:endParaRPr dirty="0">
              <a:solidFill>
                <a:schemeClr val="accent3"/>
              </a:solidFill>
              <a:latin typeface="Helvetica Neue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37EA-111F-49FB-A4BB-4D6CAB504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030" y="318530"/>
            <a:ext cx="7886700" cy="99377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3200" b="1" i="0" dirty="0">
                <a:solidFill>
                  <a:srgbClr val="C80A2A"/>
                </a:solidFill>
                <a:effectLst/>
                <a:latin typeface="Helvetica Neue" panose="020B0604020202020204" charset="0"/>
                <a:ea typeface="Helvetica Neue" panose="020B0604020202020204" charset="0"/>
                <a:cs typeface="Helvetica Neue" panose="020B0604020202020204" charset="0"/>
              </a:rPr>
              <a:t>CAWC’s IGD: Done and Planned</a:t>
            </a:r>
            <a:endParaRPr lang="en-US" dirty="0">
              <a:effectLst/>
            </a:endParaRPr>
          </a:p>
        </p:txBody>
      </p:sp>
      <p:sp>
        <p:nvSpPr>
          <p:cNvPr id="94" name="Google Shape;94;g8244b77c7f_10_1"/>
          <p:cNvSpPr txBox="1">
            <a:spLocks noGrp="1"/>
          </p:cNvSpPr>
          <p:nvPr>
            <p:ph type="body" idx="4"/>
          </p:nvPr>
        </p:nvSpPr>
        <p:spPr>
          <a:xfrm>
            <a:off x="216300" y="1482250"/>
            <a:ext cx="4475100" cy="3183600"/>
          </a:xfrm>
          <a:prstGeom prst="rect">
            <a:avLst/>
          </a:prstGeom>
          <a:solidFill>
            <a:srgbClr val="D9D9D9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What We’ve Done (2018-Present)</a:t>
            </a:r>
            <a:endParaRPr sz="1800" b="1" u="sng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Students: 3 Semesters (13 cohorts) </a:t>
            </a:r>
            <a:endParaRPr sz="1800" b="1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●"/>
            </a:pPr>
            <a:r>
              <a:rPr lang="en-US" sz="14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Voices of Discovery (VOD): Courses IDS 151 and 253)</a:t>
            </a:r>
            <a:endParaRPr sz="14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●"/>
            </a:pPr>
            <a:r>
              <a:rPr lang="en-US" sz="14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Intro to Voices (ITV): Co-curricular program</a:t>
            </a:r>
            <a:endParaRPr sz="14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●"/>
            </a:pPr>
            <a:r>
              <a:rPr lang="en-US" sz="14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New Global Readiness Certificate requires IDS 253</a:t>
            </a:r>
            <a:endParaRPr sz="14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Faculty &amp; Staff (3 cohorts)</a:t>
            </a:r>
            <a:endParaRPr sz="1800" b="1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●"/>
            </a:pPr>
            <a:r>
              <a:rPr lang="en-US" sz="14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IGD Faculty Learning Community (2019-20)</a:t>
            </a:r>
            <a:endParaRPr sz="14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●"/>
            </a:pPr>
            <a:r>
              <a:rPr lang="en-US" sz="14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CCES: 2 cohorts (spring 2020)</a:t>
            </a:r>
            <a:endParaRPr sz="1400" dirty="0">
              <a:solidFill>
                <a:schemeClr val="accent3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Char char="●"/>
            </a:pPr>
            <a:r>
              <a:rPr lang="en-US" sz="1400" dirty="0">
                <a:solidFill>
                  <a:schemeClr val="accent3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CTE: Workshops with IGD components (various)</a:t>
            </a:r>
            <a:endParaRPr dirty="0"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8244b77c7f_10_1"/>
          <p:cNvSpPr>
            <a:spLocks noGrp="1"/>
          </p:cNvSpPr>
          <p:nvPr>
            <p:ph type="pic" idx="3"/>
          </p:nvPr>
        </p:nvSpPr>
        <p:spPr>
          <a:xfrm>
            <a:off x="4937350" y="1482250"/>
            <a:ext cx="3924900" cy="31836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000000"/>
                </a:solidFill>
                <a:latin typeface="Helvetica Neue" panose="020B0604020202020204" charset="0"/>
              </a:rPr>
              <a:t>What We’re Planning (2020-21)</a:t>
            </a:r>
            <a:endParaRPr sz="1800" b="1" u="sng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00" b="1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Helvetica Neue" panose="020B0604020202020204" charset="0"/>
              </a:rPr>
              <a:t>Students:</a:t>
            </a:r>
            <a:endParaRPr sz="1800" b="1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•"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</a:rPr>
              <a:t>IDS 151 (1 credit) (1 cohort/semester)</a:t>
            </a:r>
            <a:endParaRPr sz="14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•"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</a:rPr>
              <a:t>IDS 253 (3 credits) (1 cohort/semester)</a:t>
            </a:r>
            <a:endParaRPr sz="14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•"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</a:rPr>
              <a:t>ITV (4 cohorts/semester)</a:t>
            </a:r>
            <a:endParaRPr sz="14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Helvetica Neue" panose="020B0604020202020204" charset="0"/>
              </a:rPr>
              <a:t>Faculty &amp; Staff:</a:t>
            </a:r>
            <a:endParaRPr sz="1800" b="1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</a:rPr>
              <a:t>Faculty &amp; Unclassified Staff  (4 cohorts)</a:t>
            </a:r>
            <a:endParaRPr sz="14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</a:rPr>
              <a:t>Classified Staff (1-2 cohorts)</a:t>
            </a:r>
            <a:endParaRPr sz="14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</a:rPr>
              <a:t>FSB Faculty (1-2 cohorts)</a:t>
            </a:r>
            <a:endParaRPr sz="14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3460-B22F-46D0-B42D-291B619322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en-US" sz="3200" b="1" i="0" dirty="0">
                <a:solidFill>
                  <a:srgbClr val="C80A2A"/>
                </a:solidFill>
                <a:effectLst/>
                <a:latin typeface="Helvetica Neue" panose="020B0604020202020204" charset="0"/>
                <a:ea typeface="Helvetica Neue" panose="020B0604020202020204" charset="0"/>
                <a:cs typeface="Helvetica Neue" panose="020B0604020202020204" charset="0"/>
              </a:rPr>
              <a:t>Evaluation of CAWC’s IGDs</a:t>
            </a:r>
            <a:endParaRPr lang="en-US" dirty="0">
              <a:effectLst/>
            </a:endParaRPr>
          </a:p>
        </p:txBody>
      </p:sp>
      <p:sp>
        <p:nvSpPr>
          <p:cNvPr id="102" name="Google Shape;102;g8244b77c7f_19_2"/>
          <p:cNvSpPr txBox="1">
            <a:spLocks noGrp="1"/>
          </p:cNvSpPr>
          <p:nvPr>
            <p:ph type="body" idx="4"/>
          </p:nvPr>
        </p:nvSpPr>
        <p:spPr>
          <a:xfrm>
            <a:off x="343400" y="840125"/>
            <a:ext cx="3946500" cy="3873900"/>
          </a:xfrm>
          <a:prstGeom prst="rect">
            <a:avLst/>
          </a:prstGeom>
          <a:solidFill>
            <a:srgbClr val="CCCCCC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Student Cohorts</a:t>
            </a:r>
            <a:endParaRPr b="1" u="sng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Discovery Center/Michigan Cohort Tool</a:t>
            </a:r>
            <a:endParaRPr sz="15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Overarching</a:t>
            </a:r>
            <a:r>
              <a:rPr lang="en-US" sz="1400" b="1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“Voices continues to presents a rare opportunity for students from BOTH privileged and oppressed identities to interact in ways that illuminate the lived experiences of both groups.”</a:t>
            </a:r>
            <a:endParaRPr sz="14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Strongest Overall Gains (Spring 2020)</a:t>
            </a:r>
            <a:endParaRPr sz="14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MU Marketing Students</a:t>
            </a:r>
            <a:endParaRPr sz="1400" b="1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Action: </a:t>
            </a:r>
            <a:r>
              <a:rPr lang="en-US" sz="1400" dirty="0" err="1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Allyship</a:t>
            </a:r>
            <a:endParaRPr sz="14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Awareness of structural racism</a:t>
            </a:r>
            <a:endParaRPr sz="14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Social identity engagement</a:t>
            </a:r>
            <a:endParaRPr sz="14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Other Majors Students</a:t>
            </a:r>
            <a:endParaRPr sz="14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Skills in dealing with conflict</a:t>
            </a:r>
            <a:endParaRPr sz="14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Action: </a:t>
            </a:r>
            <a:r>
              <a:rPr lang="en-US" sz="1400" dirty="0" err="1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Allyship</a:t>
            </a:r>
            <a:endParaRPr sz="14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Increased involvement in social justice</a:t>
            </a:r>
            <a:endParaRPr sz="1400" dirty="0">
              <a:solidFill>
                <a:srgbClr val="00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8244b77c7f_19_2"/>
          <p:cNvSpPr>
            <a:spLocks noGrp="1"/>
          </p:cNvSpPr>
          <p:nvPr>
            <p:ph type="pic" idx="3"/>
          </p:nvPr>
        </p:nvSpPr>
        <p:spPr>
          <a:xfrm>
            <a:off x="4645075" y="840175"/>
            <a:ext cx="4109400" cy="3812292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000000"/>
                </a:solidFill>
                <a:latin typeface="Helvetica Neue" panose="020B0604020202020204" charset="0"/>
              </a:rPr>
              <a:t>Faculty/Staff Cohorts</a:t>
            </a:r>
            <a:endParaRPr sz="300" b="1" u="sng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000000"/>
                </a:solidFill>
                <a:latin typeface="Helvetica Neue" panose="020B0604020202020204" charset="0"/>
              </a:rPr>
              <a:t>Center for Career Exploration &amp; Success:</a:t>
            </a:r>
            <a:endParaRPr sz="1400" b="1" u="sng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000000"/>
                </a:solidFill>
                <a:latin typeface="Helvetica Neue" panose="020B0604020202020204" charset="0"/>
              </a:rPr>
              <a:t>Staff facilitators report that the facilitation training was very impactful and continues to be referenced often in ongoing conversations about DEI and belonging. </a:t>
            </a:r>
            <a:endParaRPr sz="1400" i="1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rgbClr val="000000"/>
                </a:solidFill>
                <a:latin typeface="Helvetica Neue" panose="020B0604020202020204" charset="0"/>
              </a:rPr>
              <a:t>Therefore I would highly recommend the train-the-trainer model. This model has a balance of education and prescriptive direction that provides a path forward for those who may be newer to IDG and facilitation in general.</a:t>
            </a: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</a:rPr>
              <a:t> --</a:t>
            </a:r>
            <a:r>
              <a:rPr lang="en-US" sz="1400" dirty="0" err="1">
                <a:solidFill>
                  <a:srgbClr val="000000"/>
                </a:solidFill>
                <a:latin typeface="Helvetica Neue" panose="020B0604020202020204" charset="0"/>
              </a:rPr>
              <a:t>Tekeia</a:t>
            </a: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</a:rPr>
              <a:t> Howard, Assoc. Dir.</a:t>
            </a:r>
            <a:endParaRPr sz="14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000000"/>
                </a:solidFill>
                <a:latin typeface="Helvetica Neue" panose="020B0604020202020204" charset="0"/>
              </a:rPr>
              <a:t>2019-20 Faculty Learning Community in IGD:</a:t>
            </a:r>
            <a:endParaRPr sz="1400" b="1" u="sng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Helvetica Neue" panose="020B0604020202020204" charset="0"/>
              </a:rPr>
              <a:t>	Strongly recommends scaling IGD for all Miami faculty and staff adapting a model implemented at Northwestern University.</a:t>
            </a:r>
            <a:endParaRPr sz="1400" dirty="0">
              <a:solidFill>
                <a:srgbClr val="000000"/>
              </a:solidFill>
              <a:latin typeface="Helvetica Neue" panose="020B060402020202020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iami 2015">
      <a:dk1>
        <a:srgbClr val="C80A2A"/>
      </a:dk1>
      <a:lt1>
        <a:srgbClr val="FFFFFF"/>
      </a:lt1>
      <a:dk2>
        <a:srgbClr val="C80A2A"/>
      </a:dk2>
      <a:lt2>
        <a:srgbClr val="FFFFFF"/>
      </a:lt2>
      <a:accent1>
        <a:srgbClr val="C80A2A"/>
      </a:accent1>
      <a:accent2>
        <a:srgbClr val="FFFFFF"/>
      </a:accent2>
      <a:accent3>
        <a:srgbClr val="000000"/>
      </a:accent3>
      <a:accent4>
        <a:srgbClr val="FFFFFF"/>
      </a:accent4>
      <a:accent5>
        <a:srgbClr val="C80A2A"/>
      </a:accent5>
      <a:accent6>
        <a:srgbClr val="404040"/>
      </a:accent6>
      <a:hlink>
        <a:srgbClr val="C80A2A"/>
      </a:hlink>
      <a:folHlink>
        <a:srgbClr val="4040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1119</Words>
  <Application>Microsoft Office PowerPoint</Application>
  <PresentationFormat>On-screen Show (16:9)</PresentationFormat>
  <Paragraphs>152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Calibri</vt:lpstr>
      <vt:lpstr>Helvetica Neue</vt:lpstr>
      <vt:lpstr>Roboto Slab</vt:lpstr>
      <vt:lpstr>Merriweather Sans</vt:lpstr>
      <vt:lpstr>Custom Design</vt:lpstr>
      <vt:lpstr>President’s Diversity, Equity, and Inclusion Task Force Town Hall</vt:lpstr>
      <vt:lpstr>Subcommittee Members</vt:lpstr>
      <vt:lpstr>Agenda </vt:lpstr>
      <vt:lpstr>Two Dialogue Models Identified in Charge</vt:lpstr>
      <vt:lpstr>ICA Dialogues &amp; Town Halls</vt:lpstr>
      <vt:lpstr>ICA Dialogues &amp; Town Halls:</vt:lpstr>
      <vt:lpstr>CAWC’s Intergroup Dialogues (IGD)</vt:lpstr>
      <vt:lpstr>CAWC’s IGD: Done and Planned</vt:lpstr>
      <vt:lpstr>Evaluation of CAWC’s IGDs</vt:lpstr>
      <vt:lpstr>“Big Picture” Recommendations / 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President’s Diversity, Equity, and Inclusion Task Force Town Hall</dc:title>
  <dc:creator>Donna Barnet</dc:creator>
  <cp:lastModifiedBy>Meade, Autumn Michele Ms.</cp:lastModifiedBy>
  <cp:revision>3</cp:revision>
  <dcterms:created xsi:type="dcterms:W3CDTF">2011-09-09T19:38:31Z</dcterms:created>
  <dcterms:modified xsi:type="dcterms:W3CDTF">2020-07-16T17:45:46Z</dcterms:modified>
</cp:coreProperties>
</file>