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Neue" panose="020B0604020202020204" charset="0"/>
      <p:regular r:id="rId19"/>
      <p:bold r:id="rId20"/>
      <p:italic r:id="rId21"/>
      <p:boldItalic r:id="rId22"/>
    </p:embeddedFont>
    <p:embeddedFont>
      <p:font typeface="Roboto Slab"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8">
          <p15:clr>
            <a:srgbClr val="A4A3A4"/>
          </p15:clr>
        </p15:guide>
        <p15:guide id="2" orient="horz" pos="992">
          <p15:clr>
            <a:srgbClr val="A4A3A4"/>
          </p15:clr>
        </p15:guide>
        <p15:guide id="3" pos="5274">
          <p15:clr>
            <a:srgbClr val="A4A3A4"/>
          </p15:clr>
        </p15:guide>
        <p15:guide id="4" pos="407">
          <p15:clr>
            <a:srgbClr val="A4A3A4"/>
          </p15:clr>
        </p15:guide>
        <p15:guide id="5" pos="30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0" autoAdjust="0"/>
  </p:normalViewPr>
  <p:slideViewPr>
    <p:cSldViewPr snapToGrid="0">
      <p:cViewPr varScale="1">
        <p:scale>
          <a:sx n="143" d="100"/>
          <a:sy n="143" d="100"/>
        </p:scale>
        <p:origin x="186" y="114"/>
      </p:cViewPr>
      <p:guideLst>
        <p:guide orient="horz" pos="478"/>
        <p:guide orient="horz" pos="992"/>
        <p:guide pos="5274"/>
        <p:guide pos="407"/>
        <p:guide pos="3067"/>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314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391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240b4bf63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(Elias) What accountability procedures - we are currently requesting that all assessment, task force information, be put in a centralized location that is accessible to all so we can see what has worked from previous task forces, where we as a university have dropped the ball, and where to go from 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(Mark) Mentor program will help us to increase the population of staff members and increase retention of staff members who join this program. When this plan is nailed down, it will move to supporting and retaining student with mentors across campus, this is not only for African American students, but also for other affinity groups that are represented on this campus in order to help those students find a connection or point of contact on campus. As to specifically recruit more economically disadvantaged minorities, -&gt; conversation we can have with the Office of Admissions, but would also need to have conversations with financial aid.</a:t>
            </a:r>
            <a:endParaRPr/>
          </a:p>
        </p:txBody>
      </p:sp>
      <p:sp>
        <p:nvSpPr>
          <p:cNvPr id="98" name="Google Shape;98;g8240b4bf63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11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40b4bf63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(Enoch?) Our group members have seen and read a lot of the posts, myself I know I’ve read them all, I just finished my first year here, and seeing what has happened to our students is disheartening, disgusting, and overwhelming to see this much pain coming from every identity. Your asking campus culture to change, that means education of every student who comes here, inclusion starts from people wanting to engage in support and advocacy, you’re not going to find that everywhere. What we can do is create a place where you are seen and protected, I can’t do that off campus, but you as an individual student can, as a white ally that means standing up for BIPOC, LGBT+ folx, international students. Reporting students and staff and providing examples, information, and who would be willing to talk to our staff about it, that is how we move forward and address the student. but they have to buy in.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a lot of things going on behind the scenes, that I don’t even have knowledge of, being on this side of a university not the student side I am provided with some insight, however, I believe there are many hands in what decisions or statements are being made which is why it is taking so long. </a:t>
            </a:r>
            <a:endParaRPr/>
          </a:p>
        </p:txBody>
      </p:sp>
      <p:sp>
        <p:nvSpPr>
          <p:cNvPr id="104" name="Google Shape;104;g8240b4bf63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081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d864a1d4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8d864a1d4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291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(Mark) I think we want to highlight here, that we are going to try and be brief with our agenda to allow time for questioning because we understand that is the only way we can be challenged and only way to challenge our thinking and our purpose as a task force. </a:t>
            </a: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08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8d864a1d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8d864a1d4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(Mark) Please add your title!</a:t>
            </a:r>
            <a:endParaRPr/>
          </a:p>
        </p:txBody>
      </p:sp>
      <p:sp>
        <p:nvSpPr>
          <p:cNvPr id="50" name="Google Shape;50;g8d864a1d4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79634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57f2c1e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(Mark) Slide on Explanation of Pillar via the President’s Charge</a:t>
            </a:r>
            <a:endParaRPr/>
          </a:p>
          <a:p>
            <a:pPr marL="0" lvl="0" indent="0" algn="l" rtl="0">
              <a:lnSpc>
                <a:spcPct val="100000"/>
              </a:lnSpc>
              <a:spcBef>
                <a:spcPts val="0"/>
              </a:spcBef>
              <a:spcAft>
                <a:spcPts val="0"/>
              </a:spcAft>
              <a:buSzPts val="1400"/>
              <a:buNone/>
            </a:pPr>
            <a:r>
              <a:rPr lang="en-US"/>
              <a:t>Presented by Mark Taylor</a:t>
            </a:r>
            <a:endParaRPr/>
          </a:p>
        </p:txBody>
      </p:sp>
      <p:sp>
        <p:nvSpPr>
          <p:cNvPr id="56" name="Google Shape;56;g8b57f2c1e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23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b57f2c1e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(Mark) Slide on Subcommittee’s Interpretation and Discussions</a:t>
            </a:r>
            <a:endParaRPr/>
          </a:p>
          <a:p>
            <a:pPr marL="0" lvl="0" indent="0" algn="l" rtl="0">
              <a:lnSpc>
                <a:spcPct val="100000"/>
              </a:lnSpc>
              <a:spcBef>
                <a:spcPts val="0"/>
              </a:spcBef>
              <a:spcAft>
                <a:spcPts val="0"/>
              </a:spcAft>
              <a:buSzPts val="1400"/>
              <a:buNone/>
            </a:pPr>
            <a:r>
              <a:rPr lang="en-US"/>
              <a:t>Presented by Mark Taylor</a:t>
            </a:r>
            <a:endParaRPr/>
          </a:p>
        </p:txBody>
      </p:sp>
      <p:sp>
        <p:nvSpPr>
          <p:cNvPr id="63" name="Google Shape;63;g8b57f2c1e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8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b57f2c1e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Slide on Committee's current recommendations (1-3) Mark introduces the recommendations and will share about </a:t>
            </a:r>
            <a:endParaRPr/>
          </a:p>
          <a:p>
            <a:pPr marL="0" lvl="0" indent="0" algn="l" rtl="0">
              <a:lnSpc>
                <a:spcPct val="100000"/>
              </a:lnSpc>
              <a:spcBef>
                <a:spcPts val="0"/>
              </a:spcBef>
              <a:spcAft>
                <a:spcPts val="0"/>
              </a:spcAft>
              <a:buNone/>
            </a:pPr>
            <a:r>
              <a:rPr lang="en-US"/>
              <a:t>1. (Mark)</a:t>
            </a:r>
            <a:endParaRPr/>
          </a:p>
          <a:p>
            <a:pPr marL="0" lvl="0" indent="0" algn="l" rtl="0">
              <a:lnSpc>
                <a:spcPct val="100000"/>
              </a:lnSpc>
              <a:spcBef>
                <a:spcPts val="0"/>
              </a:spcBef>
              <a:spcAft>
                <a:spcPts val="0"/>
              </a:spcAft>
              <a:buNone/>
            </a:pPr>
            <a:r>
              <a:rPr lang="en-US"/>
              <a:t>2. (Elias) </a:t>
            </a:r>
            <a:endParaRPr/>
          </a:p>
          <a:p>
            <a:pPr marL="0" lvl="0" indent="0" algn="l" rtl="0">
              <a:lnSpc>
                <a:spcPct val="100000"/>
              </a:lnSpc>
              <a:spcBef>
                <a:spcPts val="0"/>
              </a:spcBef>
              <a:spcAft>
                <a:spcPts val="0"/>
              </a:spcAft>
              <a:buNone/>
            </a:pPr>
            <a:r>
              <a:rPr lang="en-US"/>
              <a:t>3. (Enoch) Create a program or town hall that speaks to their process and helps students, faculty, staff to understand what it looks like when a student reports a racist comment made by faculty, by a student, by a staff, by a community member. Walk us through generalizations of what the process looks like; be more transparent as student’s aren’t aware of what is taking place behind the scenes. We don’t have to provide details for specific cases, but can generalize what is happening in the process and with the office. </a:t>
            </a:r>
            <a:endParaRPr/>
          </a:p>
        </p:txBody>
      </p:sp>
      <p:sp>
        <p:nvSpPr>
          <p:cNvPr id="70" name="Google Shape;70;g8b57f2c1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59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240b4bf63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1400"/>
              <a:buFont typeface="Arial"/>
              <a:buNone/>
            </a:pPr>
            <a:r>
              <a:rPr lang="en-US"/>
              <a:t>Slide on Committee's current recommendations (4-6)</a:t>
            </a:r>
            <a:endParaRPr/>
          </a:p>
          <a:p>
            <a:pPr marL="0" lvl="0" indent="0" algn="l" rtl="0">
              <a:spcBef>
                <a:spcPts val="0"/>
              </a:spcBef>
              <a:spcAft>
                <a:spcPts val="0"/>
              </a:spcAft>
              <a:buClr>
                <a:schemeClr val="accent3"/>
              </a:buClr>
              <a:buSzPts val="1400"/>
              <a:buFont typeface="Arial"/>
              <a:buNone/>
            </a:pPr>
            <a:endParaRPr/>
          </a:p>
          <a:p>
            <a:pPr marL="0" lvl="0" indent="0" algn="l" rtl="0">
              <a:spcBef>
                <a:spcPts val="0"/>
              </a:spcBef>
              <a:spcAft>
                <a:spcPts val="0"/>
              </a:spcAft>
              <a:buClr>
                <a:schemeClr val="accent3"/>
              </a:buClr>
              <a:buSzPts val="1400"/>
              <a:buFont typeface="Arial"/>
              <a:buNone/>
            </a:pPr>
            <a:r>
              <a:rPr lang="en-US"/>
              <a:t>Where are we as a university falling short in supporting our students of underrepresented groups at Miami, what does this mean as a division, as program staff, what do we need to change and implement to see these students improve (not numbers)</a:t>
            </a:r>
            <a:endParaRPr/>
          </a:p>
          <a:p>
            <a:pPr marL="0" lvl="0" indent="0" algn="l" rtl="0">
              <a:spcBef>
                <a:spcPts val="0"/>
              </a:spcBef>
              <a:spcAft>
                <a:spcPts val="0"/>
              </a:spcAft>
              <a:buClr>
                <a:schemeClr val="accent3"/>
              </a:buClr>
              <a:buSzPts val="1400"/>
              <a:buFont typeface="Arial"/>
              <a:buNone/>
            </a:pPr>
            <a:endParaRPr/>
          </a:p>
          <a:p>
            <a:pPr marL="0" lvl="0" indent="0" algn="l" rtl="0">
              <a:spcBef>
                <a:spcPts val="0"/>
              </a:spcBef>
              <a:spcAft>
                <a:spcPts val="0"/>
              </a:spcAft>
              <a:buClr>
                <a:schemeClr val="accent3"/>
              </a:buClr>
              <a:buSzPts val="1400"/>
              <a:buFont typeface="Arial"/>
              <a:buNone/>
            </a:pPr>
            <a:r>
              <a:rPr lang="en-US"/>
              <a:t>4. (Tristen) Provide clarity around DEI curriculum-- which classes are considered to center DEI curriculum,decisions on what students should be required to take include… there are elements of this recommendation that can be started on sooner, global miami plan is currently under review so as they are working on that we submit this recommendation for their current reviews. </a:t>
            </a:r>
            <a:endParaRPr/>
          </a:p>
          <a:p>
            <a:pPr marL="0" lvl="0" indent="0" algn="l" rtl="0">
              <a:spcBef>
                <a:spcPts val="0"/>
              </a:spcBef>
              <a:spcAft>
                <a:spcPts val="0"/>
              </a:spcAft>
              <a:buClr>
                <a:schemeClr val="accent3"/>
              </a:buClr>
              <a:buSzPts val="1400"/>
              <a:buFont typeface="Arial"/>
              <a:buNone/>
            </a:pPr>
            <a:endParaRPr/>
          </a:p>
          <a:p>
            <a:pPr marL="0" lvl="0" indent="0" algn="l" rtl="0">
              <a:spcBef>
                <a:spcPts val="0"/>
              </a:spcBef>
              <a:spcAft>
                <a:spcPts val="0"/>
              </a:spcAft>
              <a:buClr>
                <a:schemeClr val="accent3"/>
              </a:buClr>
              <a:buSzPts val="1400"/>
              <a:buFont typeface="Arial"/>
              <a:buNone/>
            </a:pPr>
            <a:r>
              <a:rPr lang="en-US"/>
              <a:t>5. (Sarah) Student retention, graduation and success rates in aggregate are one way to keep the university accountable for the success of all students from different backgrounds. These measures are public information and are available for anyone to access from the Office of Institutional Research and Effectiveness fact book online. There are conversations to make the university factbook more accessible and interactive by leveraging Tableau. We recommend that the Factbook being more interactive will provide greater transparency and accountability to the success of our students. There are also several ongoing initiatives in the student success center and center for career exploration and success, as well as other cross-departmental committees across the university that aim to improve student retention, graduation rates and success rates once the student leaves the university. We recommend that the university continues to investigate gaps in these measures and drive strategic resources. </a:t>
            </a:r>
            <a:endParaRPr/>
          </a:p>
          <a:p>
            <a:pPr marL="0" lvl="0" indent="0" algn="l" rtl="0">
              <a:spcBef>
                <a:spcPts val="0"/>
              </a:spcBef>
              <a:spcAft>
                <a:spcPts val="0"/>
              </a:spcAft>
              <a:buClr>
                <a:schemeClr val="accent3"/>
              </a:buClr>
              <a:buSzPts val="1400"/>
              <a:buFont typeface="Arial"/>
              <a:buNone/>
            </a:pPr>
            <a:endParaRPr/>
          </a:p>
          <a:p>
            <a:pPr marL="0" lvl="0" indent="0" algn="l" rtl="0">
              <a:spcBef>
                <a:spcPts val="0"/>
              </a:spcBef>
              <a:spcAft>
                <a:spcPts val="0"/>
              </a:spcAft>
              <a:buClr>
                <a:schemeClr val="accent3"/>
              </a:buClr>
              <a:buSzPts val="1400"/>
              <a:buFont typeface="Arial"/>
              <a:buNone/>
            </a:pPr>
            <a:r>
              <a:rPr lang="en-US"/>
              <a:t>6. (Enoch) One of our students brought up the transparency of how the bias reporting system works, they want to submit reports anonymously.. this is something that we are willing to talk with the DOS about, and the VP of DEI.. pro’s and con’s associated with anonymous. </a:t>
            </a:r>
            <a:endParaRPr/>
          </a:p>
        </p:txBody>
      </p:sp>
      <p:sp>
        <p:nvSpPr>
          <p:cNvPr id="78" name="Google Shape;78;g8240b4bf6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5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b57f2c1e9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Slide on Submitted questions -- Questions that were already addressed in prior town halls were removed to allow more time for other questions.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(Mark) </a:t>
            </a:r>
            <a:endParaRPr/>
          </a:p>
        </p:txBody>
      </p:sp>
      <p:sp>
        <p:nvSpPr>
          <p:cNvPr id="86" name="Google Shape;86;g8b57f2c1e9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564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d864a1d42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(Mark) Bridges program - we think this is a fantastic idea, we are looking towards having a conversation with the staff in charge of the bridges program, and talk about how this can be implemented. We believe that is already under consideration in that office from information we received from our students who participated,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(Enoch) Equity is important, Bias incident reports and how that works… if it’s a student goes to the DoS office, if it involves faculty, that is when a case would go to OEEO, but we need information from you, who you are, what was said, how it impacted you - i understand you shouldn’t need to tell us how, but it drives our conversation with the student identified. </a:t>
            </a:r>
            <a:endParaRPr/>
          </a:p>
        </p:txBody>
      </p:sp>
      <p:sp>
        <p:nvSpPr>
          <p:cNvPr id="92" name="Google Shape;92;g8d864a1d4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5731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Miami University Logo"/>
          <p:cNvPicPr preferRelativeResize="0"/>
          <p:nvPr/>
        </p:nvPicPr>
        <p:blipFill rotWithShape="1">
          <a:blip r:embed="rId2">
            <a:alphaModFix/>
          </a:blip>
          <a:srcRect/>
          <a:stretch/>
        </p:blipFill>
        <p:spPr>
          <a:xfrm>
            <a:off x="3230685" y="3523122"/>
            <a:ext cx="2682630" cy="1002899"/>
          </a:xfrm>
          <a:prstGeom prst="rect">
            <a:avLst/>
          </a:prstGeom>
          <a:noFill/>
          <a:ln>
            <a:noFill/>
          </a:ln>
        </p:spPr>
      </p:pic>
      <p:pic>
        <p:nvPicPr>
          <p:cNvPr id="12" name="Google Shape;12;p2" descr="Decorative Graphic"/>
          <p:cNvPicPr preferRelativeResize="0"/>
          <p:nvPr/>
        </p:nvPicPr>
        <p:blipFill rotWithShape="1">
          <a:blip r:embed="rId3">
            <a:alphaModFix/>
          </a:blip>
          <a:srcRect/>
          <a:stretch/>
        </p:blipFill>
        <p:spPr>
          <a:xfrm>
            <a:off x="335280" y="255434"/>
            <a:ext cx="8458200" cy="124589"/>
          </a:xfrm>
          <a:prstGeom prst="rect">
            <a:avLst/>
          </a:prstGeom>
          <a:noFill/>
          <a:ln>
            <a:noFill/>
          </a:ln>
        </p:spPr>
      </p:pic>
      <p:pic>
        <p:nvPicPr>
          <p:cNvPr id="13" name="Google Shape;13;p2" descr="Decorative Graphic"/>
          <p:cNvPicPr preferRelativeResize="0"/>
          <p:nvPr/>
        </p:nvPicPr>
        <p:blipFill rotWithShape="1">
          <a:blip r:embed="rId3">
            <a:alphaModFix/>
          </a:blip>
          <a:srcRect/>
          <a:stretch/>
        </p:blipFill>
        <p:spPr>
          <a:xfrm rot="10800000" flipH="1">
            <a:off x="354622" y="4797598"/>
            <a:ext cx="8458200" cy="124589"/>
          </a:xfrm>
          <a:prstGeom prst="rect">
            <a:avLst/>
          </a:prstGeom>
          <a:noFill/>
          <a:ln>
            <a:noFill/>
          </a:ln>
        </p:spPr>
      </p:pic>
      <p:sp>
        <p:nvSpPr>
          <p:cNvPr id="14" name="Google Shape;14;p2"/>
          <p:cNvSpPr txBox="1">
            <a:spLocks noGrp="1"/>
          </p:cNvSpPr>
          <p:nvPr>
            <p:ph type="body" idx="1"/>
          </p:nvPr>
        </p:nvSpPr>
        <p:spPr>
          <a:xfrm>
            <a:off x="335280" y="1073638"/>
            <a:ext cx="8378873" cy="8604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880"/>
              </a:spcBef>
              <a:spcAft>
                <a:spcPts val="0"/>
              </a:spcAft>
              <a:buClr>
                <a:schemeClr val="dk2"/>
              </a:buClr>
              <a:buSzPts val="4400"/>
              <a:buFont typeface="Arial"/>
              <a:buNone/>
              <a:defRPr sz="44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2pPr>
            <a:lvl3pPr marL="1371600" marR="0" lvl="2"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3pPr>
            <a:lvl4pPr marL="1828800" marR="0" lvl="3"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4pPr>
            <a:lvl5pPr marL="2286000" marR="0" lvl="4"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1391748" y="1934063"/>
            <a:ext cx="6389810" cy="4984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L="914400" marR="0" lvl="1"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pic>
        <p:nvPicPr>
          <p:cNvPr id="17" name="Google Shape;17;p3" descr="Miami University Logo"/>
          <p:cNvPicPr preferRelativeResize="0"/>
          <p:nvPr/>
        </p:nvPicPr>
        <p:blipFill rotWithShape="1">
          <a:blip r:embed="rId2">
            <a:alphaModFix/>
          </a:blip>
          <a:srcRect/>
          <a:stretch/>
        </p:blipFill>
        <p:spPr>
          <a:xfrm>
            <a:off x="7297619" y="4704258"/>
            <a:ext cx="1572846" cy="325607"/>
          </a:xfrm>
          <a:prstGeom prst="rect">
            <a:avLst/>
          </a:prstGeom>
          <a:noFill/>
          <a:ln>
            <a:noFill/>
          </a:ln>
        </p:spPr>
      </p:pic>
      <p:cxnSp>
        <p:nvCxnSpPr>
          <p:cNvPr id="18" name="Google Shape;18;p3" descr="Decorative graphic"/>
          <p:cNvCxnSpPr/>
          <p:nvPr/>
        </p:nvCxnSpPr>
        <p:spPr>
          <a:xfrm rot="10800000">
            <a:off x="410308" y="5000558"/>
            <a:ext cx="6760307" cy="0"/>
          </a:xfrm>
          <a:prstGeom prst="straightConnector1">
            <a:avLst/>
          </a:prstGeom>
          <a:noFill/>
          <a:ln w="12700" cap="flat" cmpd="sng">
            <a:solidFill>
              <a:srgbClr val="C80A2A"/>
            </a:solidFill>
            <a:prstDash val="solid"/>
            <a:round/>
            <a:headEnd type="none" w="sm" len="sm"/>
            <a:tailEnd type="none" w="sm" len="sm"/>
          </a:ln>
        </p:spPr>
      </p:cxnSp>
      <p:sp>
        <p:nvSpPr>
          <p:cNvPr id="19" name="Google Shape;19;p3"/>
          <p:cNvSpPr txBox="1">
            <a:spLocks noGrp="1"/>
          </p:cNvSpPr>
          <p:nvPr>
            <p:ph type="body" idx="1"/>
          </p:nvPr>
        </p:nvSpPr>
        <p:spPr>
          <a:xfrm>
            <a:off x="517524" y="215657"/>
            <a:ext cx="7434629" cy="6733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2pPr>
            <a:lvl3pPr marL="1371600" marR="0" lvl="2"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3pPr>
            <a:lvl4pPr marL="1828800" marR="0" lvl="3"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4pPr>
            <a:lvl5pPr marL="2286000" marR="0" lvl="4"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2"/>
          </p:nvPr>
        </p:nvSpPr>
        <p:spPr>
          <a:xfrm>
            <a:off x="517525" y="732452"/>
            <a:ext cx="4748213" cy="527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1" u="none" strike="noStrike" cap="none">
                <a:solidFill>
                  <a:schemeClr val="dk1"/>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3"/>
          <p:cNvSpPr>
            <a:spLocks noGrp="1"/>
          </p:cNvSpPr>
          <p:nvPr>
            <p:ph type="pic" idx="3"/>
          </p:nvPr>
        </p:nvSpPr>
        <p:spPr>
          <a:xfrm>
            <a:off x="5411788" y="1601788"/>
            <a:ext cx="3332162" cy="25606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4"/>
          </p:nvPr>
        </p:nvSpPr>
        <p:spPr>
          <a:xfrm>
            <a:off x="517525" y="1601788"/>
            <a:ext cx="4475163" cy="273526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1pPr>
            <a:lvl2pPr marL="914400" marR="0" lvl="1"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2pPr>
            <a:lvl3pPr marL="1371600" marR="0" lvl="2"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3pPr>
            <a:lvl4pPr marL="1828800" marR="0" lvl="3"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4pPr>
            <a:lvl5pPr marL="2286000" marR="0" lvl="4"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3" descr="Decorative graphic"/>
          <p:cNvPicPr preferRelativeResize="0"/>
          <p:nvPr/>
        </p:nvPicPr>
        <p:blipFill rotWithShape="1">
          <a:blip r:embed="rId3">
            <a:alphaModFix/>
          </a:blip>
          <a:srcRect/>
          <a:stretch/>
        </p:blipFill>
        <p:spPr>
          <a:xfrm>
            <a:off x="514350" y="1176443"/>
            <a:ext cx="8229600" cy="406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3754697"/>
            <a:ext cx="8229600" cy="64683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descr="Miami University Logo"/>
          <p:cNvPicPr preferRelativeResize="0"/>
          <p:nvPr/>
        </p:nvPicPr>
        <p:blipFill rotWithShape="1">
          <a:blip r:embed="rId2">
            <a:alphaModFix/>
          </a:blip>
          <a:srcRect/>
          <a:stretch/>
        </p:blipFill>
        <p:spPr>
          <a:xfrm>
            <a:off x="7297619" y="4704258"/>
            <a:ext cx="1572846" cy="325607"/>
          </a:xfrm>
          <a:prstGeom prst="rect">
            <a:avLst/>
          </a:prstGeom>
          <a:noFill/>
          <a:ln>
            <a:noFill/>
          </a:ln>
        </p:spPr>
      </p:pic>
      <p:cxnSp>
        <p:nvCxnSpPr>
          <p:cNvPr id="27" name="Google Shape;27;p4" descr="Decorative Graphic"/>
          <p:cNvCxnSpPr/>
          <p:nvPr/>
        </p:nvCxnSpPr>
        <p:spPr>
          <a:xfrm rot="10800000">
            <a:off x="410308" y="5000558"/>
            <a:ext cx="6760307" cy="0"/>
          </a:xfrm>
          <a:prstGeom prst="straightConnector1">
            <a:avLst/>
          </a:prstGeom>
          <a:noFill/>
          <a:ln w="12700" cap="flat" cmpd="sng">
            <a:solidFill>
              <a:srgbClr val="C80A2A"/>
            </a:solidFill>
            <a:prstDash val="solid"/>
            <a:round/>
            <a:headEnd type="none" w="sm" len="sm"/>
            <a:tailEnd type="none" w="sm" len="sm"/>
          </a:ln>
        </p:spPr>
      </p:cxnSp>
      <p:sp>
        <p:nvSpPr>
          <p:cNvPr id="28" name="Google Shape;28;p4"/>
          <p:cNvSpPr>
            <a:spLocks noGrp="1"/>
          </p:cNvSpPr>
          <p:nvPr>
            <p:ph type="pic" idx="2"/>
          </p:nvPr>
        </p:nvSpPr>
        <p:spPr>
          <a:xfrm>
            <a:off x="457200" y="772381"/>
            <a:ext cx="8229600" cy="29400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pictures">
  <p:cSld name="CUSTOM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11700" y="3529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1" name="Google Shape;31;p5"/>
          <p:cNvCxnSpPr/>
          <p:nvPr/>
        </p:nvCxnSpPr>
        <p:spPr>
          <a:xfrm rot="10800000" flipH="1">
            <a:off x="472750" y="991000"/>
            <a:ext cx="6365700" cy="10500"/>
          </a:xfrm>
          <a:prstGeom prst="straightConnector1">
            <a:avLst/>
          </a:prstGeom>
          <a:noFill/>
          <a:ln w="19050" cap="flat" cmpd="sng">
            <a:solidFill>
              <a:srgbClr val="B61E2E"/>
            </a:solidFill>
            <a:prstDash val="dot"/>
            <a:round/>
            <a:headEnd type="none" w="sm" len="sm"/>
            <a:tailEnd type="none" w="sm" len="sm"/>
          </a:ln>
        </p:spPr>
      </p:cxnSp>
      <p:sp>
        <p:nvSpPr>
          <p:cNvPr id="32" name="Google Shape;32;p5"/>
          <p:cNvSpPr txBox="1">
            <a:spLocks noGrp="1"/>
          </p:cNvSpPr>
          <p:nvPr>
            <p:ph type="body" idx="1"/>
          </p:nvPr>
        </p:nvSpPr>
        <p:spPr>
          <a:xfrm>
            <a:off x="472750" y="1133425"/>
            <a:ext cx="8359500" cy="22008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1pPr>
            <a:lvl2pPr marL="914400" marR="0" lvl="1"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2pPr>
            <a:lvl3pPr marL="1371600" marR="0" lvl="2"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3pPr>
            <a:lvl4pPr marL="1828800" marR="0" lvl="3"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4pPr>
            <a:lvl5pPr marL="2286000" marR="0" lvl="4"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5pPr>
            <a:lvl6pPr marL="2743200" marR="0" lvl="5"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6pPr>
            <a:lvl7pPr marL="3200400" marR="0" lvl="6"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7pPr>
            <a:lvl8pPr marL="3657600" marR="0" lvl="7"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8pPr>
            <a:lvl9pPr marL="4114800" marR="0" lvl="8"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8" name="Google Shape;38;p6"/>
          <p:cNvSpPr txBox="1">
            <a:spLocks noGrp="1"/>
          </p:cNvSpPr>
          <p:nvPr>
            <p:ph type="title"/>
          </p:nvPr>
        </p:nvSpPr>
        <p:spPr>
          <a:xfrm>
            <a:off x="628650" y="913795"/>
            <a:ext cx="7886700" cy="99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3800" b="1" i="0" u="none" strike="noStrike" cap="none" dirty="0">
                <a:solidFill>
                  <a:schemeClr val="dk1"/>
                </a:solidFill>
                <a:latin typeface="Helvetica Neue"/>
                <a:ea typeface="Helvetica Neue"/>
                <a:cs typeface="Helvetica Neue"/>
                <a:sym typeface="Helvetica Neue"/>
              </a:rPr>
              <a:t>President’s Diversity, Equity, and Inclusion Task Force Town Hall</a:t>
            </a:r>
            <a:endParaRPr sz="3800" b="1" i="0" u="none" strike="noStrike" cap="none" dirty="0">
              <a:solidFill>
                <a:schemeClr val="dk1"/>
              </a:solidFill>
              <a:latin typeface="Helvetica Neue"/>
              <a:ea typeface="Helvetica Neue"/>
              <a:cs typeface="Helvetica Neue"/>
              <a:sym typeface="Helvetica Neue"/>
            </a:endParaRPr>
          </a:p>
        </p:txBody>
      </p:sp>
      <p:sp>
        <p:nvSpPr>
          <p:cNvPr id="37" name="Google Shape;37;p6"/>
          <p:cNvSpPr txBox="1">
            <a:spLocks noGrp="1"/>
          </p:cNvSpPr>
          <p:nvPr>
            <p:ph type="body" idx="2"/>
          </p:nvPr>
        </p:nvSpPr>
        <p:spPr>
          <a:xfrm>
            <a:off x="1349048" y="2190263"/>
            <a:ext cx="6389700" cy="49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Helvetica Neue"/>
              <a:buNone/>
            </a:pPr>
            <a:r>
              <a:rPr lang="en-US" dirty="0"/>
              <a:t>Inclusion and Accountability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Opportunity for Audience Engagement </a:t>
            </a:r>
            <a:r>
              <a:rPr lang="en-US" sz="3200" b="1" i="0" u="none" strike="noStrike" cap="none" dirty="0">
                <a:solidFill>
                  <a:schemeClr val="bg1"/>
                </a:solidFill>
                <a:latin typeface="Helvetica Neue"/>
                <a:ea typeface="Helvetica Neue"/>
                <a:cs typeface="Helvetica Neue"/>
                <a:sym typeface="Helvetica Neue"/>
              </a:rPr>
              <a:t>3</a:t>
            </a:r>
            <a:endParaRPr sz="3200" b="1" i="0" u="none" strike="noStrike" cap="none" dirty="0">
              <a:solidFill>
                <a:schemeClr val="bg1"/>
              </a:solidFill>
              <a:latin typeface="Helvetica Neue"/>
              <a:ea typeface="Helvetica Neue"/>
              <a:cs typeface="Helvetica Neue"/>
              <a:sym typeface="Helvetica Neue"/>
            </a:endParaRPr>
          </a:p>
        </p:txBody>
      </p:sp>
      <p:sp>
        <p:nvSpPr>
          <p:cNvPr id="101" name="Google Shape;101;p15"/>
          <p:cNvSpPr txBox="1">
            <a:spLocks noGrp="1"/>
          </p:cNvSpPr>
          <p:nvPr>
            <p:ph type="body" idx="4"/>
          </p:nvPr>
        </p:nvSpPr>
        <p:spPr>
          <a:xfrm>
            <a:off x="517525" y="1464200"/>
            <a:ext cx="78549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What accountability procedures has Miami put in place in the past i.e. measurable goals, action steps, and assessment? What are the committee's thoughts on why it hasn't worked?</a:t>
            </a:r>
            <a:endParaRPr dirty="0">
              <a:solidFill>
                <a:srgbClr val="C80A2A"/>
              </a:solidFill>
            </a:endParaRPr>
          </a:p>
          <a:p>
            <a:pPr marL="0" lvl="0" indent="0" algn="l" rtl="0">
              <a:lnSpc>
                <a:spcPct val="100000"/>
              </a:lnSpc>
              <a:spcBef>
                <a:spcPts val="400"/>
              </a:spcBef>
              <a:spcAft>
                <a:spcPts val="0"/>
              </a:spcAft>
              <a:buNone/>
            </a:pPr>
            <a:endParaRPr sz="1500" dirty="0">
              <a:solidFill>
                <a:srgbClr val="C80A2A"/>
              </a:solidFill>
            </a:endParaRPr>
          </a:p>
          <a:p>
            <a:pPr marL="0" lvl="0" indent="0" algn="l" rtl="0">
              <a:lnSpc>
                <a:spcPct val="100000"/>
              </a:lnSpc>
              <a:spcBef>
                <a:spcPts val="400"/>
              </a:spcBef>
              <a:spcAft>
                <a:spcPts val="0"/>
              </a:spcAft>
              <a:buNone/>
            </a:pPr>
            <a:endParaRPr sz="1500" dirty="0">
              <a:solidFill>
                <a:srgbClr val="C80A2A"/>
              </a:solidFill>
            </a:endParaRPr>
          </a:p>
          <a:p>
            <a:pPr marL="0" lvl="0" indent="0" algn="l" rtl="0">
              <a:lnSpc>
                <a:spcPct val="100000"/>
              </a:lnSpc>
              <a:spcBef>
                <a:spcPts val="400"/>
              </a:spcBef>
              <a:spcAft>
                <a:spcPts val="0"/>
              </a:spcAft>
              <a:buNone/>
            </a:pPr>
            <a:endParaRPr sz="1500"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What are the plans to recruit more economically disadvantaged minorities to increase the African American student population and staff?</a:t>
            </a:r>
            <a:endParaRPr dirty="0">
              <a:solidFill>
                <a:srgbClr val="C80A2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Opportunity for Audience Engagement </a:t>
            </a:r>
            <a:r>
              <a:rPr lang="en-US" sz="3200" b="1" i="0" u="none" strike="noStrike" cap="none" dirty="0">
                <a:solidFill>
                  <a:schemeClr val="bg1"/>
                </a:solidFill>
                <a:latin typeface="Helvetica Neue"/>
                <a:ea typeface="Helvetica Neue"/>
                <a:cs typeface="Helvetica Neue"/>
                <a:sym typeface="Helvetica Neue"/>
              </a:rPr>
              <a:t>4</a:t>
            </a:r>
            <a:endParaRPr sz="3200" b="1" i="0" u="none" strike="noStrike" cap="none" dirty="0">
              <a:solidFill>
                <a:schemeClr val="bg1"/>
              </a:solidFill>
              <a:latin typeface="Helvetica Neue"/>
              <a:ea typeface="Helvetica Neue"/>
              <a:cs typeface="Helvetica Neue"/>
              <a:sym typeface="Helvetica Neue"/>
            </a:endParaRPr>
          </a:p>
        </p:txBody>
      </p:sp>
      <p:sp>
        <p:nvSpPr>
          <p:cNvPr id="107" name="Google Shape;107;p16"/>
          <p:cNvSpPr txBox="1">
            <a:spLocks noGrp="1"/>
          </p:cNvSpPr>
          <p:nvPr>
            <p:ph type="body" idx="4"/>
          </p:nvPr>
        </p:nvSpPr>
        <p:spPr>
          <a:xfrm>
            <a:off x="517525" y="1464200"/>
            <a:ext cx="78549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What can Miami do about inclusion in the community? Once BIPOC, international, and LBTQIA+ students arrive on campus, how can we change the campus culture so that they are included?</a:t>
            </a:r>
            <a:endParaRPr dirty="0">
              <a:solidFill>
                <a:srgbClr val="C80A2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Opportunity for Audience Engagement </a:t>
            </a:r>
            <a:r>
              <a:rPr lang="en-US" sz="3200" b="1" i="0" u="none" strike="noStrike" cap="none" dirty="0">
                <a:solidFill>
                  <a:schemeClr val="bg1"/>
                </a:solidFill>
                <a:latin typeface="Helvetica Neue"/>
                <a:ea typeface="Helvetica Neue"/>
                <a:cs typeface="Helvetica Neue"/>
                <a:sym typeface="Helvetica Neue"/>
              </a:rPr>
              <a:t>5</a:t>
            </a:r>
            <a:endParaRPr sz="3200" b="1" i="0" u="none" strike="noStrike" cap="none" dirty="0">
              <a:solidFill>
                <a:schemeClr val="bg1"/>
              </a:solidFill>
              <a:latin typeface="Helvetica Neue"/>
              <a:ea typeface="Helvetica Neue"/>
              <a:cs typeface="Helvetica Neue"/>
              <a:sym typeface="Helvetica Neue"/>
            </a:endParaRPr>
          </a:p>
        </p:txBody>
      </p:sp>
      <p:sp>
        <p:nvSpPr>
          <p:cNvPr id="113" name="Google Shape;113;p17"/>
          <p:cNvSpPr txBox="1"/>
          <p:nvPr/>
        </p:nvSpPr>
        <p:spPr>
          <a:xfrm>
            <a:off x="1100225" y="1574801"/>
            <a:ext cx="7363200" cy="1618500"/>
          </a:xfrm>
          <a:prstGeom prst="rect">
            <a:avLst/>
          </a:prstGeom>
          <a:solidFill>
            <a:srgbClr val="B61E2E"/>
          </a:solidFill>
          <a:ln>
            <a:noFill/>
          </a:ln>
        </p:spPr>
        <p:txBody>
          <a:bodyPr spcFirstLastPara="1" wrap="square" lIns="91425" tIns="45700" rIns="91425" bIns="45700" anchor="t" anchorCtr="0">
            <a:noAutofit/>
          </a:bodyPr>
          <a:lstStyle/>
          <a:p>
            <a:pPr marL="0" lvl="0" indent="0" algn="ctr" rtl="0">
              <a:spcBef>
                <a:spcPts val="640"/>
              </a:spcBef>
              <a:spcAft>
                <a:spcPts val="0"/>
              </a:spcAft>
              <a:buNone/>
            </a:pPr>
            <a:r>
              <a:rPr lang="en-US" sz="6400" b="1">
                <a:solidFill>
                  <a:srgbClr val="FFFFFF"/>
                </a:solidFill>
                <a:latin typeface="Helvetica Neue"/>
                <a:ea typeface="Helvetica Neue"/>
                <a:cs typeface="Helvetica Neue"/>
                <a:sym typeface="Helvetica Neue"/>
              </a:rPr>
              <a:t>Open Q &amp; A</a:t>
            </a:r>
            <a:endParaRPr sz="6400" b="1">
              <a:solidFill>
                <a:srgbClr val="FFFFFF"/>
              </a:solidFill>
              <a:latin typeface="Helvetica Neue"/>
              <a:ea typeface="Helvetica Neue"/>
              <a:cs typeface="Helvetica Neue"/>
              <a:sym typeface="Helvetica Neue"/>
            </a:endParaRPr>
          </a:p>
          <a:p>
            <a:pPr marL="0" lvl="0" indent="0" algn="l" rtl="0">
              <a:spcBef>
                <a:spcPts val="640"/>
              </a:spcBef>
              <a:spcAft>
                <a:spcPts val="0"/>
              </a:spcAft>
              <a:buNone/>
            </a:pPr>
            <a:endParaRPr b="1">
              <a:solidFill>
                <a:srgbClr val="FFFFFF"/>
              </a:solidFill>
              <a:latin typeface="Helvetica Neue"/>
              <a:ea typeface="Helvetica Neue"/>
              <a:cs typeface="Helvetica Neue"/>
              <a:sym typeface="Helvetica Neue"/>
            </a:endParaRPr>
          </a:p>
          <a:p>
            <a:pPr marL="457200" lvl="0" indent="0" algn="l" rtl="0">
              <a:spcBef>
                <a:spcPts val="640"/>
              </a:spcBef>
              <a:spcAft>
                <a:spcPts val="0"/>
              </a:spcAft>
              <a:buNone/>
            </a:pPr>
            <a:endParaRPr sz="3200" b="1">
              <a:solidFill>
                <a:srgbClr val="FFFFFF"/>
              </a:solidFill>
              <a:latin typeface="Helvetica Neue"/>
              <a:ea typeface="Helvetica Neue"/>
              <a:cs typeface="Helvetica Neue"/>
              <a:sym typeface="Helvetica Neue"/>
            </a:endParaRPr>
          </a:p>
          <a:p>
            <a:pPr marL="0" lvl="0" indent="0" algn="l" rtl="0">
              <a:spcBef>
                <a:spcPts val="640"/>
              </a:spcBef>
              <a:spcAft>
                <a:spcPts val="0"/>
              </a:spcAft>
              <a:buNone/>
            </a:pPr>
            <a:r>
              <a:rPr lang="en-US" sz="3200" b="1">
                <a:solidFill>
                  <a:srgbClr val="FFFFFF"/>
                </a:solidFill>
                <a:latin typeface="Helvetica Neue"/>
                <a:ea typeface="Helvetica Neue"/>
                <a:cs typeface="Helvetica Neue"/>
                <a:sym typeface="Helvetica Neue"/>
              </a:rPr>
              <a:t> </a:t>
            </a:r>
            <a:endParaRPr sz="3200" b="1">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5" name="Google Shape;45;p7"/>
          <p:cNvSpPr txBox="1">
            <a:spLocks noGrp="1"/>
          </p:cNvSpPr>
          <p:nvPr>
            <p:ph type="title"/>
          </p:nvPr>
        </p:nvSpPr>
        <p:spPr>
          <a:xfrm>
            <a:off x="493825" y="24143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Agenda </a:t>
            </a:r>
            <a:endParaRPr sz="3200" b="1" i="0" u="none" strike="noStrike" cap="none" dirty="0">
              <a:solidFill>
                <a:schemeClr val="dk1"/>
              </a:solidFill>
              <a:latin typeface="Helvetica Neue"/>
              <a:ea typeface="Helvetica Neue"/>
              <a:cs typeface="Helvetica Neue"/>
              <a:sym typeface="Helvetica Neue"/>
            </a:endParaRPr>
          </a:p>
        </p:txBody>
      </p:sp>
      <p:sp>
        <p:nvSpPr>
          <p:cNvPr id="44" name="Google Shape;44;p7"/>
          <p:cNvSpPr txBox="1">
            <a:spLocks noGrp="1"/>
          </p:cNvSpPr>
          <p:nvPr>
            <p:ph type="body" idx="2"/>
          </p:nvPr>
        </p:nvSpPr>
        <p:spPr>
          <a:xfrm>
            <a:off x="517525" y="732452"/>
            <a:ext cx="4748213" cy="527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Helvetica Neue"/>
              <a:buNone/>
            </a:pPr>
            <a:r>
              <a:rPr lang="en-US"/>
              <a:t>Our Time Together </a:t>
            </a:r>
            <a:endParaRPr/>
          </a:p>
        </p:txBody>
      </p:sp>
      <p:sp>
        <p:nvSpPr>
          <p:cNvPr id="43" name="Google Shape;43;p7"/>
          <p:cNvSpPr txBox="1">
            <a:spLocks noGrp="1"/>
          </p:cNvSpPr>
          <p:nvPr>
            <p:ph type="body" idx="4"/>
          </p:nvPr>
        </p:nvSpPr>
        <p:spPr>
          <a:xfrm>
            <a:off x="517525" y="1467200"/>
            <a:ext cx="44751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Font typeface="Merriweather Sans"/>
              <a:buChar char="»"/>
            </a:pPr>
            <a:r>
              <a:rPr lang="en-US">
                <a:solidFill>
                  <a:srgbClr val="C80A2A"/>
                </a:solidFill>
              </a:rPr>
              <a:t>Introductions</a:t>
            </a:r>
            <a:endParaRPr>
              <a:solidFill>
                <a:srgbClr val="C80A2A"/>
              </a:solidFill>
            </a:endParaRPr>
          </a:p>
          <a:p>
            <a:pPr marL="342900" lvl="0" indent="-342900" algn="l" rtl="0">
              <a:lnSpc>
                <a:spcPct val="100000"/>
              </a:lnSpc>
              <a:spcBef>
                <a:spcPts val="400"/>
              </a:spcBef>
              <a:spcAft>
                <a:spcPts val="0"/>
              </a:spcAft>
              <a:buClr>
                <a:srgbClr val="C80A2A"/>
              </a:buClr>
              <a:buSzPts val="1600"/>
              <a:buFont typeface="Merriweather Sans"/>
              <a:buChar char="»"/>
            </a:pPr>
            <a:r>
              <a:rPr lang="en-US">
                <a:solidFill>
                  <a:srgbClr val="C80A2A"/>
                </a:solidFill>
              </a:rPr>
              <a:t>Explanation of Pillar via the President’s Charge</a:t>
            </a: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Subcommittee’s Interpretation and Discussions</a:t>
            </a: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Preview of 6 Recommendations</a:t>
            </a: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Opportunity for Audience Engagement </a:t>
            </a:r>
            <a:endParaRPr>
              <a:solidFill>
                <a:srgbClr val="C80A2A"/>
              </a:solidFill>
            </a:endParaRPr>
          </a:p>
        </p:txBody>
      </p:sp>
      <p:pic>
        <p:nvPicPr>
          <p:cNvPr id="46" name="Google Shape;46;p7" descr="Tri Delt Sundial at Miami University in Oxford, Ohio"/>
          <p:cNvPicPr preferRelativeResize="0"/>
          <p:nvPr/>
        </p:nvPicPr>
        <p:blipFill>
          <a:blip r:embed="rId3">
            <a:alphaModFix/>
          </a:blip>
          <a:stretch>
            <a:fillRect/>
          </a:stretch>
        </p:blipFill>
        <p:spPr>
          <a:xfrm>
            <a:off x="4992625" y="1467200"/>
            <a:ext cx="3848201" cy="256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2" name="Title 1">
            <a:extLst>
              <a:ext uri="{FF2B5EF4-FFF2-40B4-BE49-F238E27FC236}">
                <a16:creationId xmlns:a16="http://schemas.microsoft.com/office/drawing/2014/main" id="{DA5D8429-729B-4EB6-B107-7D59F293CDDB}"/>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Sub-committee Members</a:t>
            </a:r>
            <a:endParaRPr lang="en-US" dirty="0">
              <a:effectLst/>
            </a:endParaRPr>
          </a:p>
        </p:txBody>
      </p:sp>
      <p:sp>
        <p:nvSpPr>
          <p:cNvPr id="53" name="Google Shape;53;p8"/>
          <p:cNvSpPr txBox="1">
            <a:spLocks noGrp="1"/>
          </p:cNvSpPr>
          <p:nvPr>
            <p:ph type="body" idx="4"/>
          </p:nvPr>
        </p:nvSpPr>
        <p:spPr>
          <a:xfrm>
            <a:off x="419875" y="1169925"/>
            <a:ext cx="8528400" cy="3618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1800" dirty="0">
                <a:solidFill>
                  <a:srgbClr val="C80A2A"/>
                </a:solidFill>
              </a:rPr>
              <a:t>Chair</a:t>
            </a:r>
            <a:endParaRPr sz="1800" dirty="0">
              <a:solidFill>
                <a:srgbClr val="C80A2A"/>
              </a:solidFill>
            </a:endParaRPr>
          </a:p>
          <a:p>
            <a:pPr marL="0" lvl="0" indent="457200" algn="l" rtl="0">
              <a:spcBef>
                <a:spcPts val="400"/>
              </a:spcBef>
              <a:spcAft>
                <a:spcPts val="0"/>
              </a:spcAft>
              <a:buNone/>
            </a:pPr>
            <a:r>
              <a:rPr lang="en-US" sz="1700" dirty="0">
                <a:solidFill>
                  <a:srgbClr val="C80A2A"/>
                </a:solidFill>
              </a:rPr>
              <a:t>Mark Taylor - Chief Procurement Officer, Office of Strategic Procurement</a:t>
            </a:r>
            <a:endParaRPr sz="1700" dirty="0">
              <a:solidFill>
                <a:srgbClr val="C80A2A"/>
              </a:solidFill>
            </a:endParaRPr>
          </a:p>
          <a:p>
            <a:pPr marL="0" lvl="0" indent="0" algn="l" rtl="0">
              <a:spcBef>
                <a:spcPts val="400"/>
              </a:spcBef>
              <a:spcAft>
                <a:spcPts val="0"/>
              </a:spcAft>
              <a:buNone/>
            </a:pPr>
            <a:endParaRPr sz="1800" dirty="0">
              <a:solidFill>
                <a:srgbClr val="C80A2A"/>
              </a:solidFill>
            </a:endParaRPr>
          </a:p>
          <a:p>
            <a:pPr marL="0" lvl="0" indent="0" algn="l" rtl="0">
              <a:spcBef>
                <a:spcPts val="400"/>
              </a:spcBef>
              <a:spcAft>
                <a:spcPts val="0"/>
              </a:spcAft>
              <a:buNone/>
            </a:pPr>
            <a:r>
              <a:rPr lang="en-US" sz="1800" dirty="0">
                <a:solidFill>
                  <a:srgbClr val="C80A2A"/>
                </a:solidFill>
              </a:rPr>
              <a:t>Liaison </a:t>
            </a:r>
            <a:endParaRPr sz="1800" dirty="0">
              <a:solidFill>
                <a:srgbClr val="C80A2A"/>
              </a:solidFill>
            </a:endParaRPr>
          </a:p>
          <a:p>
            <a:pPr marL="0" lvl="0" indent="457200" algn="l" rtl="0">
              <a:spcBef>
                <a:spcPts val="400"/>
              </a:spcBef>
              <a:spcAft>
                <a:spcPts val="0"/>
              </a:spcAft>
              <a:buNone/>
            </a:pPr>
            <a:r>
              <a:rPr lang="en-US" sz="1700" dirty="0">
                <a:solidFill>
                  <a:srgbClr val="C80A2A"/>
                </a:solidFill>
              </a:rPr>
              <a:t>Dr. Anthony James - Associate Professor, Family Science &amp; Social Work</a:t>
            </a:r>
            <a:endParaRPr sz="1700" dirty="0">
              <a:solidFill>
                <a:srgbClr val="C80A2A"/>
              </a:solidFill>
            </a:endParaRPr>
          </a:p>
          <a:p>
            <a:pPr marL="0" lvl="0" indent="457200" algn="l" rtl="0">
              <a:spcBef>
                <a:spcPts val="400"/>
              </a:spcBef>
              <a:spcAft>
                <a:spcPts val="0"/>
              </a:spcAft>
              <a:buNone/>
            </a:pPr>
            <a:endParaRPr sz="1700" dirty="0">
              <a:solidFill>
                <a:srgbClr val="C80A2A"/>
              </a:solidFill>
            </a:endParaRPr>
          </a:p>
          <a:p>
            <a:pPr marL="0" lvl="0" indent="0" algn="l" rtl="0">
              <a:spcBef>
                <a:spcPts val="400"/>
              </a:spcBef>
              <a:spcAft>
                <a:spcPts val="0"/>
              </a:spcAft>
              <a:buNone/>
            </a:pPr>
            <a:r>
              <a:rPr lang="en-US" sz="1800" dirty="0">
                <a:solidFill>
                  <a:srgbClr val="C80A2A"/>
                </a:solidFill>
              </a:rPr>
              <a:t>Members</a:t>
            </a:r>
            <a:endParaRPr sz="1800" dirty="0">
              <a:solidFill>
                <a:srgbClr val="C80A2A"/>
              </a:solidFill>
            </a:endParaRPr>
          </a:p>
          <a:p>
            <a:pPr marL="0" marR="0" lvl="0" indent="457200" algn="l" rtl="0">
              <a:lnSpc>
                <a:spcPct val="100000"/>
              </a:lnSpc>
              <a:spcBef>
                <a:spcPts val="400"/>
              </a:spcBef>
              <a:spcAft>
                <a:spcPts val="0"/>
              </a:spcAft>
              <a:buNone/>
            </a:pPr>
            <a:r>
              <a:rPr lang="en-US" sz="1700" dirty="0">
                <a:solidFill>
                  <a:srgbClr val="C80A2A"/>
                </a:solidFill>
              </a:rPr>
              <a:t>Enoch Carlstrom - Assistant Director, Office of Community Standards</a:t>
            </a:r>
            <a:endParaRPr sz="1700" dirty="0">
              <a:solidFill>
                <a:srgbClr val="C80A2A"/>
              </a:solidFill>
            </a:endParaRPr>
          </a:p>
          <a:p>
            <a:pPr marL="0" marR="0" lvl="0" indent="457200" algn="l" rtl="0">
              <a:lnSpc>
                <a:spcPct val="100000"/>
              </a:lnSpc>
              <a:spcBef>
                <a:spcPts val="400"/>
              </a:spcBef>
              <a:spcAft>
                <a:spcPts val="0"/>
              </a:spcAft>
              <a:buNone/>
            </a:pPr>
            <a:r>
              <a:rPr lang="en-US" sz="1700" dirty="0">
                <a:solidFill>
                  <a:srgbClr val="C80A2A"/>
                </a:solidFill>
              </a:rPr>
              <a:t>Elias </a:t>
            </a:r>
            <a:r>
              <a:rPr lang="en-US" sz="1700" dirty="0" err="1">
                <a:solidFill>
                  <a:srgbClr val="C80A2A"/>
                </a:solidFill>
              </a:rPr>
              <a:t>Tzoc</a:t>
            </a:r>
            <a:r>
              <a:rPr lang="en-US" sz="1700" dirty="0">
                <a:solidFill>
                  <a:srgbClr val="C80A2A"/>
                </a:solidFill>
              </a:rPr>
              <a:t> - Department Head, University Libraries</a:t>
            </a:r>
            <a:endParaRPr sz="1700" dirty="0">
              <a:solidFill>
                <a:srgbClr val="C80A2A"/>
              </a:solidFill>
            </a:endParaRPr>
          </a:p>
          <a:p>
            <a:pPr marL="0" marR="0" lvl="0" indent="457200" algn="l" rtl="0">
              <a:lnSpc>
                <a:spcPct val="100000"/>
              </a:lnSpc>
              <a:spcBef>
                <a:spcPts val="400"/>
              </a:spcBef>
              <a:spcAft>
                <a:spcPts val="0"/>
              </a:spcAft>
              <a:buNone/>
            </a:pPr>
            <a:r>
              <a:rPr lang="en-US" sz="1700" dirty="0">
                <a:solidFill>
                  <a:srgbClr val="C80A2A"/>
                </a:solidFill>
              </a:rPr>
              <a:t>Tristen Hall - Doctoral Student, Student Affairs in Higher Education</a:t>
            </a:r>
            <a:endParaRPr sz="1700" dirty="0">
              <a:solidFill>
                <a:srgbClr val="C80A2A"/>
              </a:solidFill>
            </a:endParaRPr>
          </a:p>
          <a:p>
            <a:pPr marL="0" marR="0" lvl="0" indent="457200" algn="l" rtl="0">
              <a:lnSpc>
                <a:spcPct val="100000"/>
              </a:lnSpc>
              <a:spcBef>
                <a:spcPts val="400"/>
              </a:spcBef>
              <a:spcAft>
                <a:spcPts val="0"/>
              </a:spcAft>
              <a:buNone/>
            </a:pPr>
            <a:r>
              <a:rPr lang="en-US" sz="1700" dirty="0">
                <a:solidFill>
                  <a:srgbClr val="C80A2A"/>
                </a:solidFill>
              </a:rPr>
              <a:t>Sarah Matthews - Data Analyst, Enrollment Management and Student Success</a:t>
            </a:r>
            <a:endParaRPr sz="1700" dirty="0">
              <a:solidFill>
                <a:srgbClr val="C80A2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9"/>
          <p:cNvSpPr txBox="1">
            <a:spLocks noGrp="1"/>
          </p:cNvSpPr>
          <p:nvPr>
            <p:ph type="title"/>
          </p:nvPr>
        </p:nvSpPr>
        <p:spPr>
          <a:xfrm>
            <a:off x="397450" y="6467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2800" b="1" i="0" u="none" strike="noStrike" cap="none" dirty="0">
                <a:solidFill>
                  <a:schemeClr val="dk1"/>
                </a:solidFill>
                <a:latin typeface="Helvetica Neue"/>
                <a:ea typeface="Helvetica Neue"/>
                <a:cs typeface="Helvetica Neue"/>
                <a:sym typeface="Helvetica Neue"/>
              </a:rPr>
              <a:t>Inclusion and Accountability - </a:t>
            </a:r>
            <a:r>
              <a:rPr lang="en-US" sz="2800" b="1" dirty="0">
                <a:solidFill>
                  <a:schemeClr val="dk1"/>
                </a:solidFill>
                <a:latin typeface="Helvetica Neue"/>
                <a:ea typeface="Helvetica Neue"/>
                <a:cs typeface="Helvetica Neue"/>
                <a:sym typeface="Helvetica Neue"/>
              </a:rPr>
              <a:t>Charge</a:t>
            </a:r>
            <a:endParaRPr sz="2800" b="1" i="0" u="none" strike="noStrike" cap="none" dirty="0">
              <a:solidFill>
                <a:schemeClr val="dk1"/>
              </a:solidFill>
              <a:latin typeface="Helvetica Neue"/>
              <a:ea typeface="Helvetica Neue"/>
              <a:cs typeface="Helvetica Neue"/>
              <a:sym typeface="Helvetica Neue"/>
            </a:endParaRPr>
          </a:p>
        </p:txBody>
      </p:sp>
      <p:pic>
        <p:nvPicPr>
          <p:cNvPr id="60" name="Google Shape;60;p9" descr="Outdoor theatre at Miami University in Oxford, Ohio"/>
          <p:cNvPicPr preferRelativeResize="0"/>
          <p:nvPr/>
        </p:nvPicPr>
        <p:blipFill>
          <a:blip r:embed="rId3">
            <a:alphaModFix/>
          </a:blip>
          <a:stretch>
            <a:fillRect/>
          </a:stretch>
        </p:blipFill>
        <p:spPr>
          <a:xfrm>
            <a:off x="337075" y="1367700"/>
            <a:ext cx="4203574" cy="2802383"/>
          </a:xfrm>
          <a:prstGeom prst="rect">
            <a:avLst/>
          </a:prstGeom>
          <a:noFill/>
          <a:ln>
            <a:noFill/>
          </a:ln>
        </p:spPr>
      </p:pic>
      <p:sp>
        <p:nvSpPr>
          <p:cNvPr id="58" name="Google Shape;58;p9"/>
          <p:cNvSpPr txBox="1">
            <a:spLocks noGrp="1"/>
          </p:cNvSpPr>
          <p:nvPr>
            <p:ph type="body" idx="4"/>
          </p:nvPr>
        </p:nvSpPr>
        <p:spPr>
          <a:xfrm>
            <a:off x="4668900" y="1367702"/>
            <a:ext cx="4475100" cy="3214200"/>
          </a:xfrm>
          <a:prstGeom prst="rect">
            <a:avLst/>
          </a:prstGeom>
          <a:noFill/>
          <a:ln>
            <a:noFill/>
          </a:ln>
        </p:spPr>
        <p:txBody>
          <a:bodyPr spcFirstLastPara="1" wrap="square" lIns="91425" tIns="45700" rIns="91425" bIns="45700" anchor="t" anchorCtr="0">
            <a:noAutofit/>
          </a:bodyPr>
          <a:lstStyle/>
          <a:p>
            <a:pPr marL="342900" lvl="0" indent="-355600" algn="l" rtl="0">
              <a:lnSpc>
                <a:spcPct val="100000"/>
              </a:lnSpc>
              <a:spcBef>
                <a:spcPts val="400"/>
              </a:spcBef>
              <a:spcAft>
                <a:spcPts val="0"/>
              </a:spcAft>
              <a:buClr>
                <a:srgbClr val="C80A2A"/>
              </a:buClr>
              <a:buSzPts val="1800"/>
              <a:buChar char="»"/>
            </a:pPr>
            <a:r>
              <a:rPr lang="en-US" sz="1700" dirty="0">
                <a:solidFill>
                  <a:srgbClr val="C80A2A"/>
                </a:solidFill>
              </a:rPr>
              <a:t>Miami has completed reports, surveys, projects on DEI efforts</a:t>
            </a:r>
            <a:endParaRPr sz="1700" dirty="0">
              <a:solidFill>
                <a:srgbClr val="C80A2A"/>
              </a:solidFill>
            </a:endParaRPr>
          </a:p>
          <a:p>
            <a:pPr marL="0" lvl="0" indent="0" algn="l" rtl="0">
              <a:lnSpc>
                <a:spcPct val="100000"/>
              </a:lnSpc>
              <a:spcBef>
                <a:spcPts val="400"/>
              </a:spcBef>
              <a:spcAft>
                <a:spcPts val="0"/>
              </a:spcAft>
              <a:buNone/>
            </a:pPr>
            <a:endParaRPr sz="1700" dirty="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dirty="0">
                <a:solidFill>
                  <a:srgbClr val="C80A2A"/>
                </a:solidFill>
              </a:rPr>
              <a:t>How do we continually update, assess, and hold everyone accountable for the efforts and outcomes?</a:t>
            </a:r>
            <a:endParaRPr sz="1700" dirty="0">
              <a:solidFill>
                <a:srgbClr val="C80A2A"/>
              </a:solidFill>
            </a:endParaRPr>
          </a:p>
          <a:p>
            <a:pPr marL="0" lvl="0" indent="0" algn="l" rtl="0">
              <a:lnSpc>
                <a:spcPct val="100000"/>
              </a:lnSpc>
              <a:spcBef>
                <a:spcPts val="400"/>
              </a:spcBef>
              <a:spcAft>
                <a:spcPts val="0"/>
              </a:spcAft>
              <a:buNone/>
            </a:pPr>
            <a:endParaRPr sz="1700" dirty="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dirty="0">
                <a:solidFill>
                  <a:srgbClr val="C80A2A"/>
                </a:solidFill>
              </a:rPr>
              <a:t>We must explore recruitment, hiring, retention, and promotion actions for underrepresented groups.</a:t>
            </a:r>
            <a:endParaRPr sz="1700" dirty="0">
              <a:solidFill>
                <a:srgbClr val="C80A2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0"/>
          <p:cNvSpPr txBox="1">
            <a:spLocks noGrp="1"/>
          </p:cNvSpPr>
          <p:nvPr>
            <p:ph type="title"/>
          </p:nvPr>
        </p:nvSpPr>
        <p:spPr>
          <a:xfrm>
            <a:off x="435125" y="55458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2600" b="1" i="0" u="none" strike="noStrike" cap="none">
                <a:solidFill>
                  <a:schemeClr val="dk1"/>
                </a:solidFill>
                <a:latin typeface="Helvetica Neue"/>
                <a:ea typeface="Helvetica Neue"/>
                <a:cs typeface="Helvetica Neue"/>
                <a:sym typeface="Helvetica Neue"/>
              </a:rPr>
              <a:t>Inclusion and Accountability - Early Discussions </a:t>
            </a:r>
            <a:endParaRPr sz="2600" b="1" i="0" u="none" strike="noStrike" cap="none">
              <a:solidFill>
                <a:schemeClr val="dk1"/>
              </a:solidFill>
              <a:latin typeface="Helvetica Neue"/>
              <a:ea typeface="Helvetica Neue"/>
              <a:cs typeface="Helvetica Neue"/>
              <a:sym typeface="Helvetica Neue"/>
            </a:endParaRPr>
          </a:p>
        </p:txBody>
      </p:sp>
      <p:sp>
        <p:nvSpPr>
          <p:cNvPr id="65" name="Google Shape;65;p10"/>
          <p:cNvSpPr txBox="1">
            <a:spLocks noGrp="1"/>
          </p:cNvSpPr>
          <p:nvPr>
            <p:ph type="body" idx="4"/>
          </p:nvPr>
        </p:nvSpPr>
        <p:spPr>
          <a:xfrm>
            <a:off x="511325" y="1220425"/>
            <a:ext cx="5118900" cy="3006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Char char="»"/>
            </a:pPr>
            <a:r>
              <a:rPr lang="en-US">
                <a:solidFill>
                  <a:srgbClr val="C80A2A"/>
                </a:solidFill>
              </a:rPr>
              <a:t>Identify key units/offices that will help implement recommendations</a:t>
            </a:r>
            <a:endParaRPr>
              <a:solidFill>
                <a:srgbClr val="C80A2A"/>
              </a:solidFill>
            </a:endParaRPr>
          </a:p>
          <a:p>
            <a:pPr marL="457200" lvl="0" indent="0" algn="l" rtl="0">
              <a:lnSpc>
                <a:spcPct val="100000"/>
              </a:lnSpc>
              <a:spcBef>
                <a:spcPts val="400"/>
              </a:spcBef>
              <a:spcAft>
                <a:spcPts val="0"/>
              </a:spcAft>
              <a:buNone/>
            </a:pP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Recommendations include input from two undergrad students</a:t>
            </a:r>
            <a:endParaRPr>
              <a:solidFill>
                <a:srgbClr val="C80A2A"/>
              </a:solidFill>
            </a:endParaRPr>
          </a:p>
          <a:p>
            <a:pPr marL="0" lvl="0" indent="0" algn="l" rtl="0">
              <a:lnSpc>
                <a:spcPct val="100000"/>
              </a:lnSpc>
              <a:spcBef>
                <a:spcPts val="400"/>
              </a:spcBef>
              <a:spcAft>
                <a:spcPts val="0"/>
              </a:spcAft>
              <a:buNone/>
            </a:pP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Real change will require effort, commitment, and accountability</a:t>
            </a:r>
            <a:endParaRPr>
              <a:solidFill>
                <a:srgbClr val="C80A2A"/>
              </a:solidFill>
            </a:endParaRPr>
          </a:p>
          <a:p>
            <a:pPr marL="457200" lvl="0" indent="0" algn="l" rtl="0">
              <a:lnSpc>
                <a:spcPct val="100000"/>
              </a:lnSpc>
              <a:spcBef>
                <a:spcPts val="400"/>
              </a:spcBef>
              <a:spcAft>
                <a:spcPts val="0"/>
              </a:spcAft>
              <a:buNone/>
            </a:pP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Communication and transparency with DEI initiatives/processes</a:t>
            </a:r>
            <a:endParaRPr>
              <a:solidFill>
                <a:srgbClr val="C80A2A"/>
              </a:solidFill>
            </a:endParaRPr>
          </a:p>
        </p:txBody>
      </p:sp>
      <p:pic>
        <p:nvPicPr>
          <p:cNvPr id="67" name="Google Shape;67;p10" descr="Students walking on the Oxford Campus at Miami University"/>
          <p:cNvPicPr preferRelativeResize="0"/>
          <p:nvPr/>
        </p:nvPicPr>
        <p:blipFill>
          <a:blip r:embed="rId3">
            <a:alphaModFix/>
          </a:blip>
          <a:stretch>
            <a:fillRect/>
          </a:stretch>
        </p:blipFill>
        <p:spPr>
          <a:xfrm>
            <a:off x="6170950" y="1356850"/>
            <a:ext cx="2106025" cy="3159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1"/>
          <p:cNvSpPr txBox="1">
            <a:spLocks noGrp="1"/>
          </p:cNvSpPr>
          <p:nvPr>
            <p:ph type="title"/>
          </p:nvPr>
        </p:nvSpPr>
        <p:spPr>
          <a:xfrm>
            <a:off x="385600" y="34498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a:solidFill>
                  <a:schemeClr val="dk1"/>
                </a:solidFill>
                <a:latin typeface="Helvetica Neue"/>
                <a:ea typeface="Helvetica Neue"/>
                <a:cs typeface="Helvetica Neue"/>
                <a:sym typeface="Helvetica Neue"/>
              </a:rPr>
              <a:t>Preview of Recommendations </a:t>
            </a:r>
            <a:endParaRPr sz="3200" b="1" i="0" u="none" strike="noStrike" cap="none">
              <a:solidFill>
                <a:schemeClr val="dk1"/>
              </a:solidFill>
              <a:latin typeface="Helvetica Neue"/>
              <a:ea typeface="Helvetica Neue"/>
              <a:cs typeface="Helvetica Neue"/>
              <a:sym typeface="Helvetica Neue"/>
            </a:endParaRPr>
          </a:p>
        </p:txBody>
      </p:sp>
      <p:sp>
        <p:nvSpPr>
          <p:cNvPr id="74" name="Google Shape;74;p11"/>
          <p:cNvSpPr txBox="1"/>
          <p:nvPr/>
        </p:nvSpPr>
        <p:spPr>
          <a:xfrm>
            <a:off x="537000" y="750475"/>
            <a:ext cx="3000000" cy="3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dk1"/>
                </a:solidFill>
                <a:latin typeface="Helvetica Neue"/>
                <a:ea typeface="Helvetica Neue"/>
                <a:cs typeface="Helvetica Neue"/>
                <a:sym typeface="Helvetica Neue"/>
              </a:rPr>
              <a:t>Recommended Timeline </a:t>
            </a:r>
            <a:endParaRPr sz="1900" b="1">
              <a:solidFill>
                <a:schemeClr val="dk1"/>
              </a:solidFill>
              <a:latin typeface="Helvetica Neue"/>
              <a:ea typeface="Helvetica Neue"/>
              <a:cs typeface="Helvetica Neue"/>
              <a:sym typeface="Helvetica Neue"/>
            </a:endParaRPr>
          </a:p>
        </p:txBody>
      </p:sp>
      <p:pic>
        <p:nvPicPr>
          <p:cNvPr id="75" name="Google Shape;75;p11" descr="Farmer School of Business at Miami University in Oxford, Ohio"/>
          <p:cNvPicPr preferRelativeResize="0"/>
          <p:nvPr/>
        </p:nvPicPr>
        <p:blipFill>
          <a:blip r:embed="rId3">
            <a:alphaModFix/>
          </a:blip>
          <a:stretch>
            <a:fillRect/>
          </a:stretch>
        </p:blipFill>
        <p:spPr>
          <a:xfrm>
            <a:off x="244425" y="1574800"/>
            <a:ext cx="4094076" cy="2729384"/>
          </a:xfrm>
          <a:prstGeom prst="rect">
            <a:avLst/>
          </a:prstGeom>
          <a:noFill/>
          <a:ln>
            <a:noFill/>
          </a:ln>
        </p:spPr>
      </p:pic>
      <p:sp>
        <p:nvSpPr>
          <p:cNvPr id="72" name="Google Shape;72;p11"/>
          <p:cNvSpPr txBox="1">
            <a:spLocks noGrp="1"/>
          </p:cNvSpPr>
          <p:nvPr>
            <p:ph type="body" idx="4"/>
          </p:nvPr>
        </p:nvSpPr>
        <p:spPr>
          <a:xfrm>
            <a:off x="4398875" y="1103377"/>
            <a:ext cx="4475100" cy="3267900"/>
          </a:xfrm>
          <a:prstGeom prst="rect">
            <a:avLst/>
          </a:prstGeom>
          <a:noFill/>
          <a:ln>
            <a:noFill/>
          </a:ln>
        </p:spPr>
        <p:txBody>
          <a:bodyPr spcFirstLastPara="1" wrap="square" lIns="91425" tIns="45700" rIns="91425" bIns="45700" anchor="t" anchorCtr="0">
            <a:noAutofit/>
          </a:bodyPr>
          <a:lstStyle/>
          <a:p>
            <a:pPr marL="342900" lvl="0" indent="-349250" algn="l" rtl="0">
              <a:lnSpc>
                <a:spcPct val="100000"/>
              </a:lnSpc>
              <a:spcBef>
                <a:spcPts val="400"/>
              </a:spcBef>
              <a:spcAft>
                <a:spcPts val="0"/>
              </a:spcAft>
              <a:buClr>
                <a:srgbClr val="C80A2A"/>
              </a:buClr>
              <a:buSzPts val="1700"/>
              <a:buChar char="»"/>
            </a:pPr>
            <a:r>
              <a:rPr lang="en-US" sz="1700">
                <a:solidFill>
                  <a:srgbClr val="C80A2A"/>
                </a:solidFill>
              </a:rPr>
              <a:t>Comprehensive diverse ally/mentor program for new hires and staff</a:t>
            </a:r>
            <a:endParaRPr sz="1700">
              <a:solidFill>
                <a:srgbClr val="C80A2A"/>
              </a:solidFill>
            </a:endParaRPr>
          </a:p>
          <a:p>
            <a:pPr marL="914400" lvl="1" indent="-336550" algn="l" rtl="0">
              <a:lnSpc>
                <a:spcPct val="100000"/>
              </a:lnSpc>
              <a:spcBef>
                <a:spcPts val="400"/>
              </a:spcBef>
              <a:spcAft>
                <a:spcPts val="0"/>
              </a:spcAft>
              <a:buClr>
                <a:srgbClr val="C80A2A"/>
              </a:buClr>
              <a:buSzPts val="1700"/>
              <a:buChar char="»"/>
            </a:pPr>
            <a:r>
              <a:rPr lang="en-US" sz="1700">
                <a:solidFill>
                  <a:srgbClr val="C80A2A"/>
                </a:solidFill>
              </a:rPr>
              <a:t>Sept. 2020 </a:t>
            </a:r>
            <a:endParaRPr sz="80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a:solidFill>
                  <a:srgbClr val="C80A2A"/>
                </a:solidFill>
              </a:rPr>
              <a:t>Create a centralized system that brings awareness and disseminates DEI initiatives</a:t>
            </a:r>
            <a:endParaRPr sz="1700">
              <a:solidFill>
                <a:srgbClr val="C80A2A"/>
              </a:solidFill>
            </a:endParaRPr>
          </a:p>
          <a:p>
            <a:pPr marL="914400" lvl="1" indent="-336550" algn="l" rtl="0">
              <a:lnSpc>
                <a:spcPct val="100000"/>
              </a:lnSpc>
              <a:spcBef>
                <a:spcPts val="400"/>
              </a:spcBef>
              <a:spcAft>
                <a:spcPts val="0"/>
              </a:spcAft>
              <a:buClr>
                <a:srgbClr val="C80A2A"/>
              </a:buClr>
              <a:buSzPts val="1700"/>
              <a:buChar char="»"/>
            </a:pPr>
            <a:r>
              <a:rPr lang="en-US" sz="1700">
                <a:solidFill>
                  <a:srgbClr val="C80A2A"/>
                </a:solidFill>
              </a:rPr>
              <a:t>June 2021</a:t>
            </a:r>
            <a:endParaRPr sz="80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a:solidFill>
                  <a:srgbClr val="C80A2A"/>
                </a:solidFill>
              </a:rPr>
              <a:t>Implement a “behind the scenes” forum. This would be a generalization of what their process looks like from an accountability standpoint. (OEEO, OCS, OGC, HR, AP etc.)</a:t>
            </a:r>
            <a:endParaRPr sz="1700">
              <a:solidFill>
                <a:srgbClr val="C80A2A"/>
              </a:solidFill>
            </a:endParaRPr>
          </a:p>
          <a:p>
            <a:pPr marL="914400" lvl="1" indent="-336550" algn="l" rtl="0">
              <a:lnSpc>
                <a:spcPct val="100000"/>
              </a:lnSpc>
              <a:spcBef>
                <a:spcPts val="400"/>
              </a:spcBef>
              <a:spcAft>
                <a:spcPts val="0"/>
              </a:spcAft>
              <a:buClr>
                <a:srgbClr val="C80A2A"/>
              </a:buClr>
              <a:buSzPts val="1700"/>
              <a:buChar char="»"/>
            </a:pPr>
            <a:r>
              <a:rPr lang="en-US" sz="1700">
                <a:solidFill>
                  <a:srgbClr val="C80A2A"/>
                </a:solidFill>
              </a:rPr>
              <a:t>Sept. 2020</a:t>
            </a:r>
            <a:endParaRPr sz="1700">
              <a:solidFill>
                <a:srgbClr val="C80A2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2"/>
          <p:cNvSpPr txBox="1">
            <a:spLocks noGrp="1"/>
          </p:cNvSpPr>
          <p:nvPr>
            <p:ph type="title"/>
          </p:nvPr>
        </p:nvSpPr>
        <p:spPr>
          <a:xfrm>
            <a:off x="385600" y="34498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Preview of Recommendations </a:t>
            </a:r>
            <a:r>
              <a:rPr lang="en-US" sz="3200" b="1" i="0" u="none" strike="noStrike" cap="none" dirty="0">
                <a:solidFill>
                  <a:schemeClr val="bg1"/>
                </a:solidFill>
                <a:latin typeface="Helvetica Neue"/>
                <a:ea typeface="Helvetica Neue"/>
                <a:cs typeface="Helvetica Neue"/>
                <a:sym typeface="Helvetica Neue"/>
              </a:rPr>
              <a:t>2</a:t>
            </a:r>
            <a:r>
              <a:rPr lang="en-US" sz="3200" b="1" i="0" u="none" strike="noStrike" cap="none" dirty="0">
                <a:solidFill>
                  <a:schemeClr val="dk1"/>
                </a:solidFill>
                <a:latin typeface="Helvetica Neue"/>
                <a:ea typeface="Helvetica Neue"/>
                <a:cs typeface="Helvetica Neue"/>
                <a:sym typeface="Helvetica Neue"/>
              </a:rPr>
              <a:t> </a:t>
            </a:r>
            <a:endParaRPr sz="3200" b="1" i="0" u="none" strike="noStrike" cap="none" dirty="0">
              <a:solidFill>
                <a:schemeClr val="dk1"/>
              </a:solidFill>
              <a:latin typeface="Helvetica Neue"/>
              <a:ea typeface="Helvetica Neue"/>
              <a:cs typeface="Helvetica Neue"/>
              <a:sym typeface="Helvetica Neue"/>
            </a:endParaRPr>
          </a:p>
        </p:txBody>
      </p:sp>
      <p:sp>
        <p:nvSpPr>
          <p:cNvPr id="82" name="Google Shape;82;p12"/>
          <p:cNvSpPr txBox="1"/>
          <p:nvPr/>
        </p:nvSpPr>
        <p:spPr>
          <a:xfrm>
            <a:off x="537000" y="750475"/>
            <a:ext cx="3000000" cy="3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dk1"/>
                </a:solidFill>
                <a:latin typeface="Helvetica Neue"/>
                <a:ea typeface="Helvetica Neue"/>
                <a:cs typeface="Helvetica Neue"/>
                <a:sym typeface="Helvetica Neue"/>
              </a:rPr>
              <a:t>Recommended Timeline </a:t>
            </a:r>
            <a:endParaRPr sz="1900" b="1">
              <a:solidFill>
                <a:schemeClr val="dk1"/>
              </a:solidFill>
              <a:latin typeface="Helvetica Neue"/>
              <a:ea typeface="Helvetica Neue"/>
              <a:cs typeface="Helvetica Neue"/>
              <a:sym typeface="Helvetica Neue"/>
            </a:endParaRPr>
          </a:p>
        </p:txBody>
      </p:sp>
      <p:sp>
        <p:nvSpPr>
          <p:cNvPr id="80" name="Google Shape;80;p12"/>
          <p:cNvSpPr txBox="1">
            <a:spLocks noGrp="1"/>
          </p:cNvSpPr>
          <p:nvPr>
            <p:ph type="body" idx="4"/>
          </p:nvPr>
        </p:nvSpPr>
        <p:spPr>
          <a:xfrm>
            <a:off x="537000" y="1338902"/>
            <a:ext cx="4475100" cy="3254400"/>
          </a:xfrm>
          <a:prstGeom prst="rect">
            <a:avLst/>
          </a:prstGeom>
          <a:noFill/>
          <a:ln>
            <a:noFill/>
          </a:ln>
        </p:spPr>
        <p:txBody>
          <a:bodyPr spcFirstLastPara="1" wrap="square" lIns="91425" tIns="45700" rIns="91425" bIns="45700" anchor="t" anchorCtr="0">
            <a:noAutofit/>
          </a:bodyPr>
          <a:lstStyle/>
          <a:p>
            <a:pPr marL="342900" lvl="0" indent="-349250" algn="l" rtl="0">
              <a:lnSpc>
                <a:spcPct val="100000"/>
              </a:lnSpc>
              <a:spcBef>
                <a:spcPts val="400"/>
              </a:spcBef>
              <a:spcAft>
                <a:spcPts val="0"/>
              </a:spcAft>
              <a:buClr>
                <a:srgbClr val="C80A2A"/>
              </a:buClr>
              <a:buSzPts val="1700"/>
              <a:buChar char="»"/>
            </a:pPr>
            <a:r>
              <a:rPr lang="en-US" sz="1700">
                <a:solidFill>
                  <a:srgbClr val="C80A2A"/>
                </a:solidFill>
              </a:rPr>
              <a:t>Provide clarity around what MU has to offer in terms of DEI in the curriculum (Global Miami Plan)</a:t>
            </a:r>
            <a:endParaRPr sz="1700">
              <a:solidFill>
                <a:srgbClr val="C80A2A"/>
              </a:solidFill>
            </a:endParaRPr>
          </a:p>
          <a:p>
            <a:pPr marL="914400" lvl="1" indent="-336550" algn="l" rtl="0">
              <a:lnSpc>
                <a:spcPct val="100000"/>
              </a:lnSpc>
              <a:spcBef>
                <a:spcPts val="400"/>
              </a:spcBef>
              <a:spcAft>
                <a:spcPts val="0"/>
              </a:spcAft>
              <a:buClr>
                <a:srgbClr val="C80A2A"/>
              </a:buClr>
              <a:buSzPts val="1700"/>
              <a:buChar char="»"/>
            </a:pPr>
            <a:r>
              <a:rPr lang="en-US" sz="1700">
                <a:solidFill>
                  <a:srgbClr val="C80A2A"/>
                </a:solidFill>
              </a:rPr>
              <a:t>TBD</a:t>
            </a:r>
            <a:endParaRPr sz="170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a:solidFill>
                  <a:srgbClr val="C80A2A"/>
                </a:solidFill>
              </a:rPr>
              <a:t>Utilize students' retention, graduation, and success rates to drive accountability</a:t>
            </a:r>
            <a:endParaRPr sz="1700">
              <a:solidFill>
                <a:srgbClr val="C80A2A"/>
              </a:solidFill>
            </a:endParaRPr>
          </a:p>
          <a:p>
            <a:pPr marL="914400" lvl="1" indent="-336550" algn="l" rtl="0">
              <a:lnSpc>
                <a:spcPct val="100000"/>
              </a:lnSpc>
              <a:spcBef>
                <a:spcPts val="400"/>
              </a:spcBef>
              <a:spcAft>
                <a:spcPts val="0"/>
              </a:spcAft>
              <a:buClr>
                <a:srgbClr val="C80A2A"/>
              </a:buClr>
              <a:buSzPts val="1700"/>
              <a:buChar char="»"/>
            </a:pPr>
            <a:r>
              <a:rPr lang="en-US" sz="1700">
                <a:solidFill>
                  <a:srgbClr val="C80A2A"/>
                </a:solidFill>
              </a:rPr>
              <a:t>Dec. 2020</a:t>
            </a:r>
            <a:endParaRPr sz="170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a:solidFill>
                  <a:srgbClr val="C80A2A"/>
                </a:solidFill>
              </a:rPr>
              <a:t>Enhance transparency and accountability for bias report system (Submitting reports anonymously)</a:t>
            </a:r>
            <a:endParaRPr sz="1700">
              <a:solidFill>
                <a:srgbClr val="C80A2A"/>
              </a:solidFill>
            </a:endParaRPr>
          </a:p>
          <a:p>
            <a:pPr marL="914400" lvl="1" indent="-336550" algn="l" rtl="0">
              <a:lnSpc>
                <a:spcPct val="100000"/>
              </a:lnSpc>
              <a:spcBef>
                <a:spcPts val="400"/>
              </a:spcBef>
              <a:spcAft>
                <a:spcPts val="0"/>
              </a:spcAft>
              <a:buClr>
                <a:srgbClr val="C80A2A"/>
              </a:buClr>
              <a:buSzPts val="1700"/>
              <a:buChar char="»"/>
            </a:pPr>
            <a:r>
              <a:rPr lang="en-US" sz="1700">
                <a:solidFill>
                  <a:srgbClr val="C80A2A"/>
                </a:solidFill>
              </a:rPr>
              <a:t>Sept. 2020</a:t>
            </a:r>
            <a:endParaRPr sz="1700">
              <a:solidFill>
                <a:srgbClr val="C80A2A"/>
              </a:solidFill>
            </a:endParaRPr>
          </a:p>
        </p:txBody>
      </p:sp>
      <p:pic>
        <p:nvPicPr>
          <p:cNvPr id="83" name="Google Shape;83;p12" descr="Students sitting on the lawn studying on a sunny day at Miami University "/>
          <p:cNvPicPr preferRelativeResize="0"/>
          <p:nvPr/>
        </p:nvPicPr>
        <p:blipFill>
          <a:blip r:embed="rId3">
            <a:alphaModFix/>
          </a:blip>
          <a:stretch>
            <a:fillRect/>
          </a:stretch>
        </p:blipFill>
        <p:spPr>
          <a:xfrm>
            <a:off x="5012100" y="1574788"/>
            <a:ext cx="3827100" cy="255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a:solidFill>
                  <a:schemeClr val="dk1"/>
                </a:solidFill>
                <a:latin typeface="Helvetica Neue"/>
                <a:ea typeface="Helvetica Neue"/>
                <a:cs typeface="Helvetica Neue"/>
                <a:sym typeface="Helvetica Neue"/>
              </a:rPr>
              <a:t>Opportunity for Audience Engagement</a:t>
            </a:r>
            <a:endParaRPr sz="3200" b="1" i="0" u="none" strike="noStrike" cap="none">
              <a:solidFill>
                <a:schemeClr val="dk1"/>
              </a:solidFill>
              <a:latin typeface="Helvetica Neue"/>
              <a:ea typeface="Helvetica Neue"/>
              <a:cs typeface="Helvetica Neue"/>
              <a:sym typeface="Helvetica Neue"/>
            </a:endParaRPr>
          </a:p>
        </p:txBody>
      </p:sp>
      <p:sp>
        <p:nvSpPr>
          <p:cNvPr id="89" name="Google Shape;89;p13"/>
          <p:cNvSpPr txBox="1">
            <a:spLocks noGrp="1"/>
          </p:cNvSpPr>
          <p:nvPr>
            <p:ph type="body" idx="4"/>
          </p:nvPr>
        </p:nvSpPr>
        <p:spPr>
          <a:xfrm>
            <a:off x="517525" y="1464200"/>
            <a:ext cx="78549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Char char="»"/>
            </a:pPr>
            <a:r>
              <a:rPr lang="en-US">
                <a:solidFill>
                  <a:srgbClr val="C80A2A"/>
                </a:solidFill>
              </a:rPr>
              <a:t>What data do we have on Miami University's procurement practices on numbers of, dollars committed and newly added suppliers for subcontracting decisions for DEI businesses as well as a Chamber of Commerce list of DEI owned businesses, DEI friendly businesses.</a:t>
            </a:r>
            <a:endParaRPr>
              <a:solidFill>
                <a:srgbClr val="C80A2A"/>
              </a:solidFill>
            </a:endParaRPr>
          </a:p>
          <a:p>
            <a:pPr marL="457200" lvl="0" indent="0" algn="l" rtl="0">
              <a:lnSpc>
                <a:spcPct val="100000"/>
              </a:lnSpc>
              <a:spcBef>
                <a:spcPts val="400"/>
              </a:spcBef>
              <a:spcAft>
                <a:spcPts val="0"/>
              </a:spcAft>
              <a:buNone/>
            </a:pPr>
            <a:endParaRPr>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Why has it taken Miami so long to do something?</a:t>
            </a:r>
            <a:endParaRPr>
              <a:solidFill>
                <a:srgbClr val="C80A2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Opportunity for Audience Engagement </a:t>
            </a:r>
            <a:r>
              <a:rPr lang="en-US" sz="3200" b="1" i="0" u="none" strike="noStrike" cap="none" dirty="0">
                <a:solidFill>
                  <a:schemeClr val="bg1"/>
                </a:solidFill>
                <a:latin typeface="Helvetica Neue"/>
                <a:ea typeface="Helvetica Neue"/>
                <a:cs typeface="Helvetica Neue"/>
                <a:sym typeface="Helvetica Neue"/>
              </a:rPr>
              <a:t>2</a:t>
            </a:r>
            <a:endParaRPr sz="3200" b="1" i="0" u="none" strike="noStrike" cap="none" dirty="0">
              <a:solidFill>
                <a:schemeClr val="bg1"/>
              </a:solidFill>
              <a:latin typeface="Helvetica Neue"/>
              <a:ea typeface="Helvetica Neue"/>
              <a:cs typeface="Helvetica Neue"/>
              <a:sym typeface="Helvetica Neue"/>
            </a:endParaRPr>
          </a:p>
        </p:txBody>
      </p:sp>
      <p:sp>
        <p:nvSpPr>
          <p:cNvPr id="95" name="Google Shape;95;p14"/>
          <p:cNvSpPr txBox="1">
            <a:spLocks noGrp="1"/>
          </p:cNvSpPr>
          <p:nvPr>
            <p:ph type="body" idx="4"/>
          </p:nvPr>
        </p:nvSpPr>
        <p:spPr>
          <a:xfrm>
            <a:off x="517525" y="1464200"/>
            <a:ext cx="78549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Char char="»"/>
            </a:pPr>
            <a:r>
              <a:rPr lang="en-US">
                <a:solidFill>
                  <a:srgbClr val="C80A2A"/>
                </a:solidFill>
              </a:rPr>
              <a:t>Can there be an expansion of the bridges program when there is on campus mentorship for first and second year students? </a:t>
            </a:r>
            <a:endParaRPr>
              <a:solidFill>
                <a:srgbClr val="C80A2A"/>
              </a:solidFill>
            </a:endParaRPr>
          </a:p>
          <a:p>
            <a:pPr marL="0" lvl="0" indent="0" algn="l" rtl="0">
              <a:lnSpc>
                <a:spcPct val="100000"/>
              </a:lnSpc>
              <a:spcBef>
                <a:spcPts val="400"/>
              </a:spcBef>
              <a:spcAft>
                <a:spcPts val="0"/>
              </a:spcAft>
              <a:buNone/>
            </a:pPr>
            <a:endParaRPr sz="1500">
              <a:solidFill>
                <a:srgbClr val="C80A2A"/>
              </a:solidFill>
            </a:endParaRPr>
          </a:p>
          <a:p>
            <a:pPr marL="0" lvl="0" indent="0" algn="l" rtl="0">
              <a:lnSpc>
                <a:spcPct val="100000"/>
              </a:lnSpc>
              <a:spcBef>
                <a:spcPts val="400"/>
              </a:spcBef>
              <a:spcAft>
                <a:spcPts val="0"/>
              </a:spcAft>
              <a:buNone/>
            </a:pPr>
            <a:endParaRPr sz="1500">
              <a:solidFill>
                <a:srgbClr val="C80A2A"/>
              </a:solidFill>
            </a:endParaRPr>
          </a:p>
          <a:p>
            <a:pPr marL="0" lvl="0" indent="0" algn="l" rtl="0">
              <a:lnSpc>
                <a:spcPct val="100000"/>
              </a:lnSpc>
              <a:spcBef>
                <a:spcPts val="400"/>
              </a:spcBef>
              <a:spcAft>
                <a:spcPts val="0"/>
              </a:spcAft>
              <a:buNone/>
            </a:pPr>
            <a:endParaRPr sz="150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a:solidFill>
                  <a:srgbClr val="C80A2A"/>
                </a:solidFill>
              </a:rPr>
              <a:t>How would you hold administrators (chairs and deans) accountable? Equity is an important element of DEI efforts.</a:t>
            </a:r>
            <a:endParaRPr>
              <a:solidFill>
                <a:srgbClr val="C80A2A"/>
              </a:solidFill>
            </a:endParaRPr>
          </a:p>
        </p:txBody>
      </p:sp>
    </p:spTree>
  </p:cSld>
  <p:clrMapOvr>
    <a:masterClrMapping/>
  </p:clrMapOvr>
</p:sld>
</file>

<file path=ppt/theme/theme1.xml><?xml version="1.0" encoding="utf-8"?>
<a:theme xmlns:a="http://schemas.openxmlformats.org/drawingml/2006/main" name="Custom Design">
  <a:themeElements>
    <a:clrScheme name="Miami 2015">
      <a:dk1>
        <a:srgbClr val="C80A2A"/>
      </a:dk1>
      <a:lt1>
        <a:srgbClr val="FFFFFF"/>
      </a:lt1>
      <a:dk2>
        <a:srgbClr val="C80A2A"/>
      </a:dk2>
      <a:lt2>
        <a:srgbClr val="FFFFFF"/>
      </a:lt2>
      <a:accent1>
        <a:srgbClr val="C80A2A"/>
      </a:accent1>
      <a:accent2>
        <a:srgbClr val="FFFFFF"/>
      </a:accent2>
      <a:accent3>
        <a:srgbClr val="000000"/>
      </a:accent3>
      <a:accent4>
        <a:srgbClr val="FFFFFF"/>
      </a:accent4>
      <a:accent5>
        <a:srgbClr val="C80A2A"/>
      </a:accent5>
      <a:accent6>
        <a:srgbClr val="404040"/>
      </a:accent6>
      <a:hlink>
        <a:srgbClr val="C80A2A"/>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1689</Words>
  <Application>Microsoft Office PowerPoint</Application>
  <PresentationFormat>On-screen Show (16:9)</PresentationFormat>
  <Paragraphs>106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Merriweather Sans</vt:lpstr>
      <vt:lpstr>Helvetica Neue</vt:lpstr>
      <vt:lpstr>Roboto Slab</vt:lpstr>
      <vt:lpstr>Custom Design</vt:lpstr>
      <vt:lpstr>President’s Diversity, Equity, and Inclusion Task Force Town Hall</vt:lpstr>
      <vt:lpstr>Agenda </vt:lpstr>
      <vt:lpstr>Sub-committee Members</vt:lpstr>
      <vt:lpstr>Inclusion and Accountability - Charge</vt:lpstr>
      <vt:lpstr>Inclusion and Accountability - Early Discussions </vt:lpstr>
      <vt:lpstr>Preview of Recommendations </vt:lpstr>
      <vt:lpstr>Preview of Recommendations 2 </vt:lpstr>
      <vt:lpstr>Opportunity for Audience Engagement</vt:lpstr>
      <vt:lpstr>Opportunity for Audience Engagement 2</vt:lpstr>
      <vt:lpstr>Opportunity for Audience Engagement 3</vt:lpstr>
      <vt:lpstr>Opportunity for Audience Engagement 4</vt:lpstr>
      <vt:lpstr>Opportunity for Audience Engagement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Diversity, Equity, and Inclusion Task Force Town Hall</dc:title>
  <dc:creator>Mark &amp; April</dc:creator>
  <cp:lastModifiedBy>Meade, Autumn Michele Ms.</cp:lastModifiedBy>
  <cp:revision>2</cp:revision>
  <dcterms:modified xsi:type="dcterms:W3CDTF">2020-07-22T17:24:22Z</dcterms:modified>
</cp:coreProperties>
</file>