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Roboto Slab"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78">
          <p15:clr>
            <a:srgbClr val="A4A3A4"/>
          </p15:clr>
        </p15:guide>
        <p15:guide id="2" orient="horz" pos="992">
          <p15:clr>
            <a:srgbClr val="A4A3A4"/>
          </p15:clr>
        </p15:guide>
        <p15:guide id="3" pos="5274">
          <p15:clr>
            <a:srgbClr val="A4A3A4"/>
          </p15:clr>
        </p15:guide>
        <p15:guide id="4" pos="407">
          <p15:clr>
            <a:srgbClr val="A4A3A4"/>
          </p15:clr>
        </p15:guide>
        <p15:guide id="5" pos="3067">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vG53YOqEHhQpD5uApC2cO/nwB9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66" autoAdjust="0"/>
    <p:restoredTop sz="86433" autoAdjust="0"/>
  </p:normalViewPr>
  <p:slideViewPr>
    <p:cSldViewPr snapToGrid="0">
      <p:cViewPr varScale="1">
        <p:scale>
          <a:sx n="131" d="100"/>
          <a:sy n="131" d="100"/>
        </p:scale>
        <p:origin x="1818" y="120"/>
      </p:cViewPr>
      <p:guideLst>
        <p:guide orient="horz" pos="478"/>
        <p:guide orient="horz" pos="992"/>
        <p:guide pos="5274"/>
        <p:guide pos="407"/>
        <p:guide pos="3067"/>
      </p:guideLst>
    </p:cSldViewPr>
  </p:slideViewPr>
  <p:outlineViewPr>
    <p:cViewPr>
      <p:scale>
        <a:sx n="33" d="100"/>
        <a:sy n="33" d="100"/>
      </p:scale>
      <p:origin x="0" y="-56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Vicka introduction</a:t>
            </a:r>
            <a:endParaRPr/>
          </a:p>
          <a:p>
            <a:pPr marL="0" lvl="0" indent="0" algn="l" rtl="0">
              <a:lnSpc>
                <a:spcPct val="100000"/>
              </a:lnSpc>
              <a:spcBef>
                <a:spcPts val="0"/>
              </a:spcBef>
              <a:spcAft>
                <a:spcPts val="0"/>
              </a:spcAft>
              <a:buSzPts val="1400"/>
              <a:buNone/>
            </a:pPr>
            <a:r>
              <a:rPr lang="en-US"/>
              <a:t>Spencer introduction</a:t>
            </a:r>
            <a:endParaRPr/>
          </a:p>
        </p:txBody>
      </p:sp>
      <p:sp>
        <p:nvSpPr>
          <p:cNvPr id="35" name="Google Shape;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d90b5223c_1_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Spencer</a:t>
            </a:r>
            <a:endParaRPr/>
          </a:p>
          <a:p>
            <a:pPr marL="0" lvl="0" indent="0" algn="l" rtl="0">
              <a:lnSpc>
                <a:spcPct val="100000"/>
              </a:lnSpc>
              <a:spcBef>
                <a:spcPts val="0"/>
              </a:spcBef>
              <a:spcAft>
                <a:spcPts val="0"/>
              </a:spcAft>
              <a:buSzPts val="1400"/>
              <a:buNone/>
            </a:pPr>
            <a:r>
              <a:rPr lang="en-US"/>
              <a:t>Our second recommendation proposes a restructuring to the Office of General Counsel with the addition of an Associate General Counsel for Civil Rights and Title IX.  While the job responsibilities of this position include much more than is listed on this slide we would like to highlight a couple of them.  First, we recommend that this position focus to ensure university policies and procedures are more closely aligned with best practice in higher education and most importantly, the law.</a:t>
            </a:r>
            <a:endParaRPr/>
          </a:p>
        </p:txBody>
      </p:sp>
      <p:sp>
        <p:nvSpPr>
          <p:cNvPr id="95" name="Google Shape;95;g8d90b5223c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90b5223c_1_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Spencer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Our recommendation to restructure our Divisions and Colleges includes the addition of a Diversity and Inclusion Communications manager, Divisional Diversity Specialists and Student Ambassadors.  The DE&amp;I Communications manager will work with the wider university to develop and implement a communication plan that outlines how and via what channels the DEI efforts will be communicated. In addition, we recommend the identification of already existing faculty and staff members within each division who would be formally  trained and have added job responsibilities to represent their divisions efforts in DE&amp;I.  For example, if April were to be chosen to be the Diversity Specialist for the EMSS Division her job title would now become “Director of Operations and Communications for the Center of Career Exploration and Success/Diversity Specialist”  (Yikes what a mouthful! You may need to get a bigger business card April)  But anyway, our recommendation would include not only additional job title and responsibilities but also compensation for doing so.  The Diversity Specialist would then also included and  listed as a part of the Office of Institutional Diversity staff as well as on the staff of where their current position resdies in the organizational structure. Finally, we propose that student positions be added to the Office of Institutional Diversity </a:t>
            </a:r>
            <a:endParaRPr/>
          </a:p>
        </p:txBody>
      </p:sp>
      <p:sp>
        <p:nvSpPr>
          <p:cNvPr id="102" name="Google Shape;102;g8d90b5223c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c40c0bddf_4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 let’s just quickly revisit Miami’s current overall organizational structure and then plug in and see our committees recommendations.  (NEXT SLIDE) </a:t>
            </a:r>
            <a:endParaRPr dirty="0"/>
          </a:p>
          <a:p>
            <a:pPr marL="0" lvl="0" indent="0" algn="l" rtl="0">
              <a:lnSpc>
                <a:spcPct val="100000"/>
              </a:lnSpc>
              <a:spcBef>
                <a:spcPts val="0"/>
              </a:spcBef>
              <a:spcAft>
                <a:spcPts val="0"/>
              </a:spcAft>
              <a:buSzPts val="1400"/>
              <a:buNone/>
            </a:pPr>
            <a:endParaRPr dirty="0"/>
          </a:p>
        </p:txBody>
      </p:sp>
      <p:sp>
        <p:nvSpPr>
          <p:cNvPr id="109" name="Google Shape;109;g8c40c0bddf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c40c0bddf_3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let’s take a look at our proposed restructuring of the Office of Institution. You can see our new additions highlighted in grey. (Briefly run through new positions again.)</a:t>
            </a:r>
            <a:endParaRPr dirty="0"/>
          </a:p>
          <a:p>
            <a:pPr marL="0" lvl="0" indent="0" algn="l" rtl="0">
              <a:lnSpc>
                <a:spcPct val="100000"/>
              </a:lnSpc>
              <a:spcBef>
                <a:spcPts val="0"/>
              </a:spcBef>
              <a:spcAft>
                <a:spcPts val="0"/>
              </a:spcAft>
              <a:buSzPts val="1400"/>
              <a:buNone/>
            </a:pPr>
            <a:r>
              <a:rPr lang="en-US" dirty="0"/>
              <a:t>Now April is going to talk to us about our recommendations as it relates to policy and procedures.  (NEXT SLIDE)  </a:t>
            </a:r>
            <a:endParaRPr dirty="0"/>
          </a:p>
        </p:txBody>
      </p:sp>
      <p:sp>
        <p:nvSpPr>
          <p:cNvPr id="114" name="Google Shape;114;g8c40c0bddf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d90b5223c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April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general we needs to invest in our future.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Naming Rights</a:t>
            </a:r>
            <a:endParaRPr/>
          </a:p>
          <a:p>
            <a:pPr marL="0" lvl="0" indent="0" algn="l" rtl="0">
              <a:lnSpc>
                <a:spcPct val="100000"/>
              </a:lnSpc>
              <a:spcBef>
                <a:spcPts val="0"/>
              </a:spcBef>
              <a:spcAft>
                <a:spcPts val="0"/>
              </a:spcAft>
              <a:buSzPts val="1400"/>
              <a:buNone/>
            </a:pPr>
            <a:r>
              <a:rPr lang="en-US"/>
              <a:t>* We currently do not have any buildings named after minority and/or under represented groups.  The University has a policy in place that allows for a wider scope of naming. That policy is not utilized in the way that it can be - to bring to light the accomplishments of an individual, not just because they have donated financially. </a:t>
            </a:r>
            <a:endParaRPr/>
          </a:p>
          <a:p>
            <a:pPr marL="0" lvl="0" indent="0" algn="l" rtl="0">
              <a:lnSpc>
                <a:spcPct val="100000"/>
              </a:lnSpc>
              <a:spcBef>
                <a:spcPts val="0"/>
              </a:spcBef>
              <a:spcAft>
                <a:spcPts val="0"/>
              </a:spcAft>
              <a:buSzPts val="1400"/>
              <a:buNone/>
            </a:pPr>
            <a:r>
              <a:rPr lang="en-US"/>
              <a:t>*While there are many Recommendations that can be made, we’d like to recommend that Nellie Craig, Miami’s first African American student, be recognized with a building named in their honor.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Scholarships :  </a:t>
            </a:r>
            <a:endParaRPr/>
          </a:p>
          <a:p>
            <a:pPr marL="0" lvl="0" indent="0" algn="l" rtl="0">
              <a:lnSpc>
                <a:spcPct val="100000"/>
              </a:lnSpc>
              <a:spcBef>
                <a:spcPts val="0"/>
              </a:spcBef>
              <a:spcAft>
                <a:spcPts val="0"/>
              </a:spcAft>
              <a:buSzPts val="1400"/>
              <a:buNone/>
            </a:pPr>
            <a:r>
              <a:rPr lang="en-US"/>
              <a:t>*Our committee believes that attracting and retaining minority and/or underrepresented student populations can be influenced by the financial aid packages that can be awarded.  Currently, we cannot designate scholarships to be awarded to specific minority and/or underrepresented student populations.  The current wording is:</a:t>
            </a:r>
            <a:endParaRPr/>
          </a:p>
          <a:p>
            <a:pPr marL="0" lvl="0" indent="0" algn="l" rtl="0">
              <a:lnSpc>
                <a:spcPct val="100000"/>
              </a:lnSpc>
              <a:spcBef>
                <a:spcPts val="0"/>
              </a:spcBef>
              <a:spcAft>
                <a:spcPts val="0"/>
              </a:spcAft>
              <a:buSzPts val="1400"/>
              <a:buNone/>
            </a:pPr>
            <a:r>
              <a:rPr lang="en-US" sz="1100" b="1">
                <a:solidFill>
                  <a:srgbClr val="222222"/>
                </a:solidFill>
                <a:highlight>
                  <a:srgbClr val="FFFFFF"/>
                </a:highlight>
                <a:latin typeface="Arial"/>
                <a:ea typeface="Arial"/>
                <a:cs typeface="Arial"/>
                <a:sym typeface="Arial"/>
              </a:rPr>
              <a:t>Preference shall be given to students of historically underrepresented populations in order to support the educational diversity at the University consistent with the University’s mission and admissions policy.*  </a:t>
            </a:r>
            <a:r>
              <a:rPr lang="en-US" sz="1100" b="1">
                <a:solidFill>
                  <a:schemeClr val="accent3"/>
                </a:solidFill>
                <a:highlight>
                  <a:srgbClr val="FFFFFF"/>
                </a:highlight>
                <a:latin typeface="Arial"/>
                <a:ea typeface="Arial"/>
                <a:cs typeface="Arial"/>
                <a:sym typeface="Arial"/>
              </a:rPr>
              <a:t>The Donor desires that larger scholarships be awarded to fewer students.</a:t>
            </a:r>
            <a:r>
              <a:rPr lang="en-US" sz="1100" b="1">
                <a:solidFill>
                  <a:srgbClr val="222222"/>
                </a:solidFill>
                <a:highlight>
                  <a:srgbClr val="FFFFFF"/>
                </a:highlight>
                <a:latin typeface="Arial"/>
                <a:ea typeface="Arial"/>
                <a:cs typeface="Arial"/>
                <a:sym typeface="Arial"/>
              </a:rPr>
              <a:t> The University may modify or disregard any selection criteria if it is determined, in whole or in part, to be contrary to the law.</a:t>
            </a:r>
            <a:endParaRPr/>
          </a:p>
          <a:p>
            <a:pPr marL="0" lvl="0" indent="0" algn="l" rtl="0">
              <a:lnSpc>
                <a:spcPct val="100000"/>
              </a:lnSpc>
              <a:spcBef>
                <a:spcPts val="0"/>
              </a:spcBef>
              <a:spcAft>
                <a:spcPts val="0"/>
              </a:spcAft>
              <a:buSzPts val="1400"/>
              <a:buNone/>
            </a:pPr>
            <a:r>
              <a:rPr lang="en-US"/>
              <a:t>* Our committee recommends that it be permissible for scholarships to specify minority and/or underrepresented student populations in the criteria for endowing and awarding the scholarships.  We appreciate the gifts that the university receives, but we feel that it is important to go beyond </a:t>
            </a:r>
            <a:r>
              <a:rPr lang="en-US" b="1"/>
              <a:t>preferences</a:t>
            </a:r>
            <a:r>
              <a:rPr lang="en-US"/>
              <a:t>.   </a:t>
            </a:r>
            <a:endParaRPr/>
          </a:p>
          <a:p>
            <a:pPr marL="0" lvl="0" indent="0" algn="l" rtl="0">
              <a:lnSpc>
                <a:spcPct val="100000"/>
              </a:lnSpc>
              <a:spcBef>
                <a:spcPts val="0"/>
              </a:spcBef>
              <a:spcAft>
                <a:spcPts val="0"/>
              </a:spcAft>
              <a:buSzPts val="1400"/>
              <a:buNone/>
            </a:pPr>
            <a:r>
              <a:rPr lang="en-US" sz="1000">
                <a:solidFill>
                  <a:srgbClr val="202124"/>
                </a:solidFill>
                <a:highlight>
                  <a:srgbClr val="FFFFFF"/>
                </a:highlight>
                <a:latin typeface="Roboto"/>
                <a:ea typeface="Roboto"/>
                <a:cs typeface="Roboto"/>
                <a:sym typeface="Roboto"/>
              </a:rPr>
              <a:t>The US Department of Education 1994 Guidance determined that postsecondary institutions may use race in a narrowly tailored way to award financial aid to achieve a compelling interest in diversity.4 In 2003, the Supreme Court upheld the view that diversity is a compelling interest. The rationales relied on in Grutter v. Bollinger5 to uphold a compelling diversity interest, as did the rationales relied on by Justice Powell in Regents of the University of California v. Bakke, apply to institutions that use race and national origin in awarding financial aid to seek the benefits of diversity </a:t>
            </a:r>
            <a:br>
              <a:rPr lang="en-US" sz="1000">
                <a:solidFill>
                  <a:srgbClr val="202124"/>
                </a:solidFill>
                <a:highlight>
                  <a:srgbClr val="FFFFFF"/>
                </a:highlight>
                <a:latin typeface="Roboto"/>
                <a:ea typeface="Roboto"/>
                <a:cs typeface="Roboto"/>
                <a:sym typeface="Roboto"/>
              </a:rPr>
            </a:br>
            <a:r>
              <a:rPr lang="en-US" sz="1000">
                <a:solidFill>
                  <a:srgbClr val="202124"/>
                </a:solidFill>
                <a:highlight>
                  <a:srgbClr val="FFFFFF"/>
                </a:highlight>
                <a:latin typeface="Roboto"/>
                <a:ea typeface="Roboto"/>
                <a:cs typeface="Roboto"/>
                <a:sym typeface="Roboto"/>
              </a:rPr>
              <a:t>This remains current as advice and law.</a:t>
            </a:r>
            <a:endParaRPr sz="1000">
              <a:solidFill>
                <a:srgbClr val="202124"/>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SzPts val="1400"/>
              <a:buNone/>
            </a:pPr>
            <a:r>
              <a:rPr lang="en-US"/>
              <a:t>ACT/SAT</a:t>
            </a:r>
            <a:endParaRPr/>
          </a:p>
          <a:p>
            <a:pPr marL="0" lvl="0" indent="0" algn="l" rtl="0">
              <a:lnSpc>
                <a:spcPct val="100000"/>
              </a:lnSpc>
              <a:spcBef>
                <a:spcPts val="0"/>
              </a:spcBef>
              <a:spcAft>
                <a:spcPts val="0"/>
              </a:spcAft>
              <a:buSzPts val="1400"/>
              <a:buNone/>
            </a:pPr>
            <a:r>
              <a:rPr lang="en-US"/>
              <a:t>*While currently the university has suspended the requirement of the ACT/SAT for the next incoming class, we’d like to examine and recommend the complete suspension of the ACT/SAT requirement.  There are studies that show that there are racial and economic bias with these test scores.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University Calendar/Holiday Celebration</a:t>
            </a:r>
            <a:endParaRPr/>
          </a:p>
          <a:p>
            <a:pPr marL="0" lvl="0" indent="0" algn="l" rtl="0">
              <a:lnSpc>
                <a:spcPct val="100000"/>
              </a:lnSpc>
              <a:spcBef>
                <a:spcPts val="0"/>
              </a:spcBef>
              <a:spcAft>
                <a:spcPts val="0"/>
              </a:spcAft>
              <a:buSzPts val="1400"/>
              <a:buNone/>
            </a:pPr>
            <a:r>
              <a:rPr lang="en-US"/>
              <a:t>*We recognize that there are constraints with being a public institution and requirements as our holiday .</a:t>
            </a:r>
            <a:endParaRPr/>
          </a:p>
          <a:p>
            <a:pPr marL="0" lvl="0" indent="0" algn="l" rtl="0">
              <a:lnSpc>
                <a:spcPct val="100000"/>
              </a:lnSpc>
              <a:spcBef>
                <a:spcPts val="0"/>
              </a:spcBef>
              <a:spcAft>
                <a:spcPts val="0"/>
              </a:spcAft>
              <a:buSzPts val="1400"/>
              <a:buNone/>
            </a:pPr>
            <a:r>
              <a:rPr lang="en-US"/>
              <a:t>*We recommend a close examination of the holidays that are supported, recognized and acknowledged to be thoroughly reviewed.  We appreciate the university recognizing Juneteenth and believe that the observance of this and other holidays should be planned in a way that shows how we as an institution value those holidays and the people who observe them.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Our sub-committee will continue to examine Exclusionary policies and procedures as move forward.  Spencer will now go through the questions that were submitted prior to our presentation and then we will plan to move into the questions that have been submitted during the presentation. (NEXT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9" name="Google Shape;119;g8d90b5223c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b57f2c1e9_0_2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1200"/>
              </a:spcBef>
              <a:spcAft>
                <a:spcPts val="0"/>
              </a:spcAft>
              <a:buNone/>
            </a:pPr>
            <a:r>
              <a:rPr lang="en-US" sz="1100">
                <a:solidFill>
                  <a:schemeClr val="accent3"/>
                </a:solidFill>
                <a:latin typeface="Arial"/>
                <a:ea typeface="Arial"/>
                <a:cs typeface="Arial"/>
                <a:sym typeface="Arial"/>
              </a:rPr>
              <a:t>Thank you April and again thank you to all of you for attending and for your questions and feedback.  We really appreciate it and take every suggestion seriously. Let’s go ahead and jump in to some of these questions.</a:t>
            </a:r>
            <a:endParaRPr sz="1100">
              <a:solidFill>
                <a:schemeClr val="accent3"/>
              </a:solidFill>
              <a:latin typeface="Arial"/>
              <a:ea typeface="Arial"/>
              <a:cs typeface="Arial"/>
              <a:sym typeface="Arial"/>
            </a:endParaRPr>
          </a:p>
          <a:p>
            <a:pPr marL="457200" lvl="0" indent="-298450" algn="l" rtl="0">
              <a:lnSpc>
                <a:spcPct val="115000"/>
              </a:lnSpc>
              <a:spcBef>
                <a:spcPts val="1200"/>
              </a:spcBef>
              <a:spcAft>
                <a:spcPts val="0"/>
              </a:spcAft>
              <a:buClr>
                <a:schemeClr val="accent3"/>
              </a:buClr>
              <a:buSzPts val="1100"/>
              <a:buChar char="●"/>
            </a:pPr>
            <a:r>
              <a:rPr lang="en-US" sz="1100">
                <a:solidFill>
                  <a:schemeClr val="accent3"/>
                </a:solidFill>
                <a:latin typeface="Arial"/>
                <a:ea typeface="Arial"/>
                <a:cs typeface="Arial"/>
                <a:sym typeface="Arial"/>
              </a:rPr>
              <a:t>Who has power on campus and why? - </a:t>
            </a:r>
            <a:r>
              <a:rPr lang="en-US" sz="1100" b="1">
                <a:solidFill>
                  <a:schemeClr val="accent3"/>
                </a:solidFill>
                <a:latin typeface="Arial"/>
                <a:ea typeface="Arial"/>
                <a:cs typeface="Arial"/>
                <a:sym typeface="Arial"/>
              </a:rPr>
              <a:t>Well I believe power exists in a lot of different places. We are obviously a hierarchical institution but we have a shared governance model with a University Senate, a president, a student government. </a:t>
            </a:r>
            <a:endParaRPr sz="1100" b="1">
              <a:solidFill>
                <a:schemeClr val="accent3"/>
              </a:solidFill>
              <a:latin typeface="Arial"/>
              <a:ea typeface="Arial"/>
              <a:cs typeface="Arial"/>
              <a:sym typeface="Arial"/>
            </a:endParaRPr>
          </a:p>
          <a:p>
            <a:pPr marL="0" lvl="0" indent="0" algn="l" rtl="0">
              <a:lnSpc>
                <a:spcPct val="115000"/>
              </a:lnSpc>
              <a:spcBef>
                <a:spcPts val="1200"/>
              </a:spcBef>
              <a:spcAft>
                <a:spcPts val="0"/>
              </a:spcAft>
              <a:buClr>
                <a:schemeClr val="accent3"/>
              </a:buClr>
              <a:buSzPts val="1100"/>
              <a:buFont typeface="Arial"/>
              <a:buNone/>
            </a:pPr>
            <a:r>
              <a:rPr lang="en-US" sz="1100">
                <a:solidFill>
                  <a:schemeClr val="accent3"/>
                </a:solidFill>
                <a:latin typeface="Arial"/>
                <a:ea typeface="Arial"/>
                <a:cs typeface="Arial"/>
                <a:sym typeface="Arial"/>
              </a:rPr>
              <a:t> </a:t>
            </a:r>
            <a:endParaRPr sz="1100">
              <a:solidFill>
                <a:schemeClr val="accent3"/>
              </a:solidFill>
              <a:latin typeface="Arial"/>
              <a:ea typeface="Arial"/>
              <a:cs typeface="Arial"/>
              <a:sym typeface="Arial"/>
            </a:endParaRPr>
          </a:p>
          <a:p>
            <a:pPr marL="457200" lvl="0" indent="-298450" algn="l" rtl="0">
              <a:lnSpc>
                <a:spcPct val="115000"/>
              </a:lnSpc>
              <a:spcBef>
                <a:spcPts val="1200"/>
              </a:spcBef>
              <a:spcAft>
                <a:spcPts val="0"/>
              </a:spcAft>
              <a:buClr>
                <a:schemeClr val="accent3"/>
              </a:buClr>
              <a:buSzPts val="1100"/>
              <a:buChar char="●"/>
            </a:pPr>
            <a:r>
              <a:rPr lang="en-US" sz="1100">
                <a:solidFill>
                  <a:schemeClr val="accent3"/>
                </a:solidFill>
                <a:latin typeface="Arial"/>
                <a:ea typeface="Arial"/>
                <a:cs typeface="Arial"/>
                <a:sym typeface="Arial"/>
              </a:rPr>
              <a:t>How does Miami plan to equip students with the resources that they will need to educate themselves from day one? What support systems are there for our students of color - </a:t>
            </a:r>
            <a:r>
              <a:rPr lang="en-US" sz="1100" b="1">
                <a:solidFill>
                  <a:schemeClr val="accent3"/>
                </a:solidFill>
                <a:latin typeface="Arial"/>
                <a:ea typeface="Arial"/>
                <a:cs typeface="Arial"/>
                <a:sym typeface="Arial"/>
              </a:rPr>
              <a:t>the previous task force recommended and the university implemented a first year class as well as discussions during orientation.</a:t>
            </a:r>
            <a:endParaRPr sz="1100" b="1">
              <a:solidFill>
                <a:schemeClr val="accent3"/>
              </a:solidFill>
              <a:latin typeface="Arial"/>
              <a:ea typeface="Arial"/>
              <a:cs typeface="Arial"/>
              <a:sym typeface="Arial"/>
            </a:endParaRPr>
          </a:p>
          <a:p>
            <a:pPr marL="0" lvl="0" indent="0" algn="l" rtl="0">
              <a:lnSpc>
                <a:spcPct val="115000"/>
              </a:lnSpc>
              <a:spcBef>
                <a:spcPts val="1200"/>
              </a:spcBef>
              <a:spcAft>
                <a:spcPts val="0"/>
              </a:spcAft>
              <a:buClr>
                <a:schemeClr val="accent3"/>
              </a:buClr>
              <a:buSzPts val="1100"/>
              <a:buFont typeface="Arial"/>
              <a:buNone/>
            </a:pPr>
            <a:r>
              <a:rPr lang="en-US" sz="1100">
                <a:solidFill>
                  <a:schemeClr val="accent3"/>
                </a:solidFill>
                <a:latin typeface="Arial"/>
                <a:ea typeface="Arial"/>
                <a:cs typeface="Arial"/>
                <a:sym typeface="Arial"/>
              </a:rPr>
              <a:t> </a:t>
            </a:r>
            <a:endParaRPr sz="1100">
              <a:solidFill>
                <a:schemeClr val="accent3"/>
              </a:solidFill>
              <a:latin typeface="Arial"/>
              <a:ea typeface="Arial"/>
              <a:cs typeface="Arial"/>
              <a:sym typeface="Arial"/>
            </a:endParaRPr>
          </a:p>
          <a:p>
            <a:pPr marL="457200" lvl="0" indent="-298450" algn="l" rtl="0">
              <a:lnSpc>
                <a:spcPct val="115000"/>
              </a:lnSpc>
              <a:spcBef>
                <a:spcPts val="1200"/>
              </a:spcBef>
              <a:spcAft>
                <a:spcPts val="0"/>
              </a:spcAft>
              <a:buClr>
                <a:schemeClr val="accent3"/>
              </a:buClr>
              <a:buSzPts val="1100"/>
              <a:buChar char="●"/>
            </a:pPr>
            <a:r>
              <a:rPr lang="en-US" sz="1100">
                <a:solidFill>
                  <a:schemeClr val="accent3"/>
                </a:solidFill>
                <a:latin typeface="Arial"/>
                <a:ea typeface="Arial"/>
                <a:cs typeface="Arial"/>
                <a:sym typeface="Arial"/>
              </a:rPr>
              <a:t>How does the university plan to protect our students of color?  </a:t>
            </a:r>
            <a:r>
              <a:rPr lang="en-US" sz="1100" b="1">
                <a:solidFill>
                  <a:schemeClr val="accent3"/>
                </a:solidFill>
                <a:latin typeface="Arial"/>
                <a:ea typeface="Arial"/>
                <a:cs typeface="Arial"/>
                <a:sym typeface="Arial"/>
              </a:rPr>
              <a:t>Our current structure makes it difficult from a resource perspective to protect and provide for all of the needs of students of color but we hope that our recommendations of of structural support will provide additional protections outside of the those already provided by law.</a:t>
            </a:r>
            <a:endParaRPr sz="1100" b="1">
              <a:solidFill>
                <a:schemeClr val="accent3"/>
              </a:solidFill>
              <a:latin typeface="Arial"/>
              <a:ea typeface="Arial"/>
              <a:cs typeface="Arial"/>
              <a:sym typeface="Arial"/>
            </a:endParaRPr>
          </a:p>
          <a:p>
            <a:pPr marL="0" lvl="0" indent="0" algn="l" rtl="0">
              <a:lnSpc>
                <a:spcPct val="115000"/>
              </a:lnSpc>
              <a:spcBef>
                <a:spcPts val="1200"/>
              </a:spcBef>
              <a:spcAft>
                <a:spcPts val="0"/>
              </a:spcAft>
              <a:buClr>
                <a:schemeClr val="accent3"/>
              </a:buClr>
              <a:buSzPts val="1100"/>
              <a:buFont typeface="Arial"/>
              <a:buNone/>
            </a:pPr>
            <a:r>
              <a:rPr lang="en-US" sz="1100">
                <a:solidFill>
                  <a:schemeClr val="accent3"/>
                </a:solidFill>
                <a:latin typeface="Arial"/>
                <a:ea typeface="Arial"/>
                <a:cs typeface="Arial"/>
                <a:sym typeface="Arial"/>
              </a:rPr>
              <a:t> </a:t>
            </a:r>
            <a:endParaRPr sz="1100">
              <a:solidFill>
                <a:schemeClr val="accent3"/>
              </a:solidFill>
              <a:latin typeface="Arial"/>
              <a:ea typeface="Arial"/>
              <a:cs typeface="Arial"/>
              <a:sym typeface="Arial"/>
            </a:endParaRPr>
          </a:p>
          <a:p>
            <a:pPr marL="457200" lvl="0" indent="-298450" algn="l" rtl="0">
              <a:lnSpc>
                <a:spcPct val="115000"/>
              </a:lnSpc>
              <a:spcBef>
                <a:spcPts val="1200"/>
              </a:spcBef>
              <a:spcAft>
                <a:spcPts val="0"/>
              </a:spcAft>
              <a:buClr>
                <a:schemeClr val="accent3"/>
              </a:buClr>
              <a:buSzPts val="1100"/>
              <a:buChar char="●"/>
            </a:pPr>
            <a:r>
              <a:rPr lang="en-US" sz="1100">
                <a:solidFill>
                  <a:schemeClr val="accent3"/>
                </a:solidFill>
                <a:latin typeface="Arial"/>
                <a:ea typeface="Arial"/>
                <a:cs typeface="Arial"/>
                <a:sym typeface="Arial"/>
              </a:rPr>
              <a:t>"How can we undo the damage that was done by the RCM model? </a:t>
            </a:r>
            <a:r>
              <a:rPr lang="en-US" sz="1100" b="1">
                <a:solidFill>
                  <a:schemeClr val="accent3"/>
                </a:solidFill>
                <a:latin typeface="Arial"/>
                <a:ea typeface="Arial"/>
                <a:cs typeface="Arial"/>
                <a:sym typeface="Arial"/>
              </a:rPr>
              <a:t> Without context to the damage that is being referred to here.  I do know that with that  with any model that is around for 8 years, unfortunately,  certain habits are created during extended periods of time.  I'm sure, during times of financial crisis, this model or any budgetary model forces the hand of many of our university leaders to make difficult decisions that negatively impact diversity and inclusion efforts.  Since the university has implemented a new model, and in the absence of a global pandic positive change should be expected. However, I would say that any of the reductions that have been made currently or in the past were not done so in a manner that would purposefully undermine these efforts.  All of that being said, our subcommittee and Presidential Task force as a whole, does recommend a commitment and further investment in the financial resources afforded to diversity and inclusion efforts.</a:t>
            </a:r>
            <a:endParaRPr sz="1100" b="1">
              <a:solidFill>
                <a:schemeClr val="accent3"/>
              </a:solidFill>
              <a:latin typeface="Arial"/>
              <a:ea typeface="Arial"/>
              <a:cs typeface="Arial"/>
              <a:sym typeface="Arial"/>
            </a:endParaRPr>
          </a:p>
          <a:p>
            <a:pPr marL="0" lvl="0" indent="0" algn="l" rtl="0">
              <a:lnSpc>
                <a:spcPct val="115000"/>
              </a:lnSpc>
              <a:spcBef>
                <a:spcPts val="1200"/>
              </a:spcBef>
              <a:spcAft>
                <a:spcPts val="0"/>
              </a:spcAft>
              <a:buClr>
                <a:schemeClr val="accent3"/>
              </a:buClr>
              <a:buSzPts val="1100"/>
              <a:buFont typeface="Arial"/>
              <a:buNone/>
            </a:pPr>
            <a:r>
              <a:rPr lang="en-US" sz="1100">
                <a:solidFill>
                  <a:schemeClr val="accent3"/>
                </a:solidFill>
                <a:latin typeface="Arial"/>
                <a:ea typeface="Arial"/>
                <a:cs typeface="Arial"/>
                <a:sym typeface="Arial"/>
              </a:rPr>
              <a:t> </a:t>
            </a:r>
            <a:endParaRPr sz="1100">
              <a:solidFill>
                <a:schemeClr val="accent3"/>
              </a:solidFill>
              <a:latin typeface="Arial"/>
              <a:ea typeface="Arial"/>
              <a:cs typeface="Arial"/>
              <a:sym typeface="Arial"/>
            </a:endParaRPr>
          </a:p>
          <a:p>
            <a:pPr marL="457200" lvl="0" indent="-298450" algn="l" rtl="0">
              <a:lnSpc>
                <a:spcPct val="115000"/>
              </a:lnSpc>
              <a:spcBef>
                <a:spcPts val="1200"/>
              </a:spcBef>
              <a:spcAft>
                <a:spcPts val="0"/>
              </a:spcAft>
              <a:buClr>
                <a:schemeClr val="accent3"/>
              </a:buClr>
              <a:buSzPts val="1100"/>
              <a:buChar char="●"/>
            </a:pPr>
            <a:r>
              <a:rPr lang="en-US" sz="1100">
                <a:solidFill>
                  <a:schemeClr val="accent3"/>
                </a:solidFill>
                <a:latin typeface="Arial"/>
                <a:ea typeface="Arial"/>
                <a:cs typeface="Arial"/>
                <a:sym typeface="Arial"/>
              </a:rPr>
              <a:t>How can we find "value" and not be obsessed with data driven decisions?  </a:t>
            </a:r>
            <a:r>
              <a:rPr lang="en-US" sz="1100" b="1">
                <a:solidFill>
                  <a:schemeClr val="accent3"/>
                </a:solidFill>
                <a:latin typeface="Arial"/>
                <a:ea typeface="Arial"/>
                <a:cs typeface="Arial"/>
                <a:sym typeface="Arial"/>
              </a:rPr>
              <a:t>Data is an extremely important part of making informed decisions but the narrative our stories and shared experiences can only amplify what the data is telling us.  Data and values should not be mutually exclusive.</a:t>
            </a:r>
            <a:endParaRPr sz="1100" b="1">
              <a:solidFill>
                <a:schemeClr val="accent3"/>
              </a:solidFill>
              <a:latin typeface="Arial"/>
              <a:ea typeface="Arial"/>
              <a:cs typeface="Arial"/>
              <a:sym typeface="Arial"/>
            </a:endParaRPr>
          </a:p>
          <a:p>
            <a:pPr marL="0" lvl="0" indent="0" algn="l" rtl="0">
              <a:lnSpc>
                <a:spcPct val="115000"/>
              </a:lnSpc>
              <a:spcBef>
                <a:spcPts val="1200"/>
              </a:spcBef>
              <a:spcAft>
                <a:spcPts val="0"/>
              </a:spcAft>
              <a:buClr>
                <a:schemeClr val="accent3"/>
              </a:buClr>
              <a:buSzPts val="1100"/>
              <a:buFont typeface="Arial"/>
              <a:buNone/>
            </a:pPr>
            <a:r>
              <a:rPr lang="en-US" sz="1100">
                <a:solidFill>
                  <a:schemeClr val="accent3"/>
                </a:solidFill>
                <a:latin typeface="Arial"/>
                <a:ea typeface="Arial"/>
                <a:cs typeface="Arial"/>
                <a:sym typeface="Arial"/>
              </a:rPr>
              <a:t> </a:t>
            </a:r>
            <a:endParaRPr sz="1100">
              <a:solidFill>
                <a:schemeClr val="accent3"/>
              </a:solidFill>
              <a:latin typeface="Arial"/>
              <a:ea typeface="Arial"/>
              <a:cs typeface="Arial"/>
              <a:sym typeface="Arial"/>
            </a:endParaRPr>
          </a:p>
          <a:p>
            <a:pPr marL="457200" lvl="0" indent="0" algn="l" rtl="0">
              <a:lnSpc>
                <a:spcPct val="115000"/>
              </a:lnSpc>
              <a:spcBef>
                <a:spcPts val="1200"/>
              </a:spcBef>
              <a:spcAft>
                <a:spcPts val="0"/>
              </a:spcAft>
              <a:buClr>
                <a:schemeClr val="accent3"/>
              </a:buClr>
              <a:buSzPts val="1100"/>
              <a:buFont typeface="Arial"/>
              <a:buNone/>
            </a:pPr>
            <a:r>
              <a:rPr lang="en-US" sz="1100">
                <a:solidFill>
                  <a:schemeClr val="accent3"/>
                </a:solidFill>
                <a:latin typeface="Arial"/>
                <a:ea typeface="Arial"/>
                <a:cs typeface="Arial"/>
                <a:sym typeface="Arial"/>
              </a:rPr>
              <a:t> </a:t>
            </a:r>
            <a:endParaRPr sz="1100">
              <a:solidFill>
                <a:schemeClr val="accent3"/>
              </a:solidFill>
              <a:latin typeface="Arial"/>
              <a:ea typeface="Arial"/>
              <a:cs typeface="Arial"/>
              <a:sym typeface="Arial"/>
            </a:endParaRPr>
          </a:p>
          <a:p>
            <a:pPr marL="457200" lvl="0" indent="-298450" algn="l" rtl="0">
              <a:lnSpc>
                <a:spcPct val="115000"/>
              </a:lnSpc>
              <a:spcBef>
                <a:spcPts val="1200"/>
              </a:spcBef>
              <a:spcAft>
                <a:spcPts val="0"/>
              </a:spcAft>
              <a:buClr>
                <a:schemeClr val="accent3"/>
              </a:buClr>
              <a:buSzPts val="1100"/>
              <a:buChar char="●"/>
            </a:pPr>
            <a:r>
              <a:rPr lang="en-US" sz="1100">
                <a:solidFill>
                  <a:schemeClr val="accent3"/>
                </a:solidFill>
                <a:latin typeface="Arial"/>
                <a:ea typeface="Arial"/>
                <a:cs typeface="Arial"/>
                <a:sym typeface="Arial"/>
              </a:rPr>
              <a:t>What structures will create a community that mentors others?  </a:t>
            </a:r>
            <a:r>
              <a:rPr lang="en-US" sz="1100" b="1">
                <a:solidFill>
                  <a:schemeClr val="accent3"/>
                </a:solidFill>
                <a:latin typeface="Arial"/>
                <a:ea typeface="Arial"/>
                <a:cs typeface="Arial"/>
                <a:sym typeface="Arial"/>
              </a:rPr>
              <a:t>This is a great question and mentoring is a vital part of DE&amp;I efforts.  Stay tuned for more information from tomorrow's committee on this particular subject. </a:t>
            </a:r>
            <a:endParaRPr sz="1100" b="1">
              <a:solidFill>
                <a:schemeClr val="accent3"/>
              </a:solidFill>
              <a:latin typeface="Arial"/>
              <a:ea typeface="Arial"/>
              <a:cs typeface="Arial"/>
              <a:sym typeface="Arial"/>
            </a:endParaRPr>
          </a:p>
          <a:p>
            <a:pPr marL="457200" lvl="0" indent="0" algn="l" rtl="0">
              <a:lnSpc>
                <a:spcPct val="115000"/>
              </a:lnSpc>
              <a:spcBef>
                <a:spcPts val="1200"/>
              </a:spcBef>
              <a:spcAft>
                <a:spcPts val="0"/>
              </a:spcAft>
              <a:buClr>
                <a:schemeClr val="accent3"/>
              </a:buClr>
              <a:buSzPts val="1100"/>
              <a:buFont typeface="Arial"/>
              <a:buNone/>
            </a:pPr>
            <a:r>
              <a:rPr lang="en-US" sz="1100">
                <a:solidFill>
                  <a:schemeClr val="accent3"/>
                </a:solidFill>
                <a:latin typeface="Arial"/>
                <a:ea typeface="Arial"/>
                <a:cs typeface="Arial"/>
                <a:sym typeface="Arial"/>
              </a:rPr>
              <a:t> </a:t>
            </a:r>
            <a:endParaRPr sz="1100">
              <a:solidFill>
                <a:schemeClr val="accent3"/>
              </a:solidFill>
              <a:latin typeface="Arial"/>
              <a:ea typeface="Arial"/>
              <a:cs typeface="Arial"/>
              <a:sym typeface="Arial"/>
            </a:endParaRPr>
          </a:p>
          <a:p>
            <a:pPr marL="457200" lvl="0" indent="-298450" algn="l" rtl="0">
              <a:lnSpc>
                <a:spcPct val="115000"/>
              </a:lnSpc>
              <a:spcBef>
                <a:spcPts val="1200"/>
              </a:spcBef>
              <a:spcAft>
                <a:spcPts val="0"/>
              </a:spcAft>
              <a:buClr>
                <a:schemeClr val="accent3"/>
              </a:buClr>
              <a:buSzPts val="1100"/>
              <a:buChar char="●"/>
            </a:pPr>
            <a:r>
              <a:rPr lang="en-US" sz="1100">
                <a:solidFill>
                  <a:schemeClr val="accent3"/>
                </a:solidFill>
                <a:latin typeface="Arial"/>
                <a:ea typeface="Arial"/>
                <a:cs typeface="Arial"/>
                <a:sym typeface="Arial"/>
              </a:rPr>
              <a:t>How can we create a structure that values community partnership?  </a:t>
            </a:r>
            <a:r>
              <a:rPr lang="en-US" sz="1100" b="1">
                <a:solidFill>
                  <a:schemeClr val="accent3"/>
                </a:solidFill>
                <a:latin typeface="Arial"/>
                <a:ea typeface="Arial"/>
                <a:cs typeface="Arial"/>
                <a:sym typeface="Arial"/>
              </a:rPr>
              <a:t>Community Partnerships is actually a part of the chargeof this subcommittee and what we will be examing and sharing with the larger community very soon.</a:t>
            </a:r>
            <a:endParaRPr sz="1100" b="1">
              <a:solidFill>
                <a:schemeClr val="accent3"/>
              </a:solidFill>
              <a:latin typeface="Arial"/>
              <a:ea typeface="Arial"/>
              <a:cs typeface="Arial"/>
              <a:sym typeface="Arial"/>
            </a:endParaRPr>
          </a:p>
          <a:p>
            <a:pPr marL="0" lvl="0" indent="0" algn="l" rtl="0">
              <a:lnSpc>
                <a:spcPct val="115000"/>
              </a:lnSpc>
              <a:spcBef>
                <a:spcPts val="1200"/>
              </a:spcBef>
              <a:spcAft>
                <a:spcPts val="0"/>
              </a:spcAft>
              <a:buClr>
                <a:schemeClr val="accent3"/>
              </a:buClr>
              <a:buSzPts val="1100"/>
              <a:buFont typeface="Arial"/>
              <a:buNone/>
            </a:pPr>
            <a:r>
              <a:rPr lang="en-US" sz="1100">
                <a:solidFill>
                  <a:schemeClr val="accent3"/>
                </a:solidFill>
                <a:latin typeface="Arial"/>
                <a:ea typeface="Arial"/>
                <a:cs typeface="Arial"/>
                <a:sym typeface="Arial"/>
              </a:rPr>
              <a:t> </a:t>
            </a:r>
            <a:endParaRPr sz="1100">
              <a:solidFill>
                <a:schemeClr val="accent3"/>
              </a:solidFill>
              <a:latin typeface="Arial"/>
              <a:ea typeface="Arial"/>
              <a:cs typeface="Arial"/>
              <a:sym typeface="Arial"/>
            </a:endParaRPr>
          </a:p>
          <a:p>
            <a:pPr marL="457200" lvl="0" indent="-298450" algn="l" rtl="0">
              <a:lnSpc>
                <a:spcPct val="115000"/>
              </a:lnSpc>
              <a:spcBef>
                <a:spcPts val="1200"/>
              </a:spcBef>
              <a:spcAft>
                <a:spcPts val="0"/>
              </a:spcAft>
              <a:buClr>
                <a:schemeClr val="accent3"/>
              </a:buClr>
              <a:buSzPts val="1100"/>
              <a:buChar char="●"/>
            </a:pPr>
            <a:r>
              <a:rPr lang="en-US" sz="1100">
                <a:solidFill>
                  <a:schemeClr val="accent3"/>
                </a:solidFill>
                <a:latin typeface="Arial"/>
                <a:ea typeface="Arial"/>
                <a:cs typeface="Arial"/>
                <a:sym typeface="Arial"/>
              </a:rPr>
              <a:t>Do we have a description of our current state for structural and resource support at MU? </a:t>
            </a:r>
            <a:r>
              <a:rPr lang="en-US" sz="1100" b="1">
                <a:solidFill>
                  <a:schemeClr val="accent3"/>
                </a:solidFill>
                <a:latin typeface="Arial"/>
                <a:ea typeface="Arial"/>
                <a:cs typeface="Arial"/>
                <a:sym typeface="Arial"/>
              </a:rPr>
              <a:t>Asked and Answered in presentation</a:t>
            </a:r>
            <a:endParaRPr sz="1100" b="1">
              <a:solidFill>
                <a:schemeClr val="accent3"/>
              </a:solidFill>
              <a:latin typeface="Arial"/>
              <a:ea typeface="Arial"/>
              <a:cs typeface="Arial"/>
              <a:sym typeface="Arial"/>
            </a:endParaRPr>
          </a:p>
          <a:p>
            <a:pPr marL="0" lvl="0" indent="0" algn="l" rtl="0">
              <a:lnSpc>
                <a:spcPct val="115000"/>
              </a:lnSpc>
              <a:spcBef>
                <a:spcPts val="1200"/>
              </a:spcBef>
              <a:spcAft>
                <a:spcPts val="0"/>
              </a:spcAft>
              <a:buClr>
                <a:schemeClr val="accent3"/>
              </a:buClr>
              <a:buSzPts val="1100"/>
              <a:buFont typeface="Arial"/>
              <a:buNone/>
            </a:pPr>
            <a:r>
              <a:rPr lang="en-US" sz="1100" b="1">
                <a:solidFill>
                  <a:schemeClr val="accent3"/>
                </a:solidFill>
                <a:latin typeface="Arial"/>
                <a:ea typeface="Arial"/>
                <a:cs typeface="Arial"/>
                <a:sym typeface="Arial"/>
              </a:rPr>
              <a:t>Ok, do we have any more time for questions from the chat. </a:t>
            </a:r>
            <a:endParaRPr sz="1100" b="1">
              <a:solidFill>
                <a:schemeClr val="accent3"/>
              </a:solidFill>
              <a:latin typeface="Arial"/>
              <a:ea typeface="Arial"/>
              <a:cs typeface="Arial"/>
              <a:sym typeface="Arial"/>
            </a:endParaRPr>
          </a:p>
          <a:p>
            <a:pPr marL="0" lvl="0" indent="0" algn="l" rtl="0">
              <a:lnSpc>
                <a:spcPct val="115000"/>
              </a:lnSpc>
              <a:spcBef>
                <a:spcPts val="0"/>
              </a:spcBef>
              <a:spcAft>
                <a:spcPts val="0"/>
              </a:spcAft>
              <a:buClr>
                <a:schemeClr val="accent3"/>
              </a:buClr>
              <a:buSzPts val="1100"/>
              <a:buFont typeface="Arial"/>
              <a:buNone/>
            </a:pPr>
            <a:endParaRPr sz="1100">
              <a:solidFill>
                <a:schemeClr val="accent3"/>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26" name="Google Shape;126;g8b57f2c1e9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Spencer - Hi and thank you for attending our Structural and Resource Support TownHall.  </a:t>
            </a:r>
            <a:endParaRPr/>
          </a:p>
          <a:p>
            <a:pPr marL="0" lvl="0" indent="0" algn="l" rtl="0">
              <a:lnSpc>
                <a:spcPct val="100000"/>
              </a:lnSpc>
              <a:spcBef>
                <a:spcPts val="0"/>
              </a:spcBef>
              <a:spcAft>
                <a:spcPts val="0"/>
              </a:spcAft>
              <a:buSzPts val="1400"/>
              <a:buNone/>
            </a:pPr>
            <a:r>
              <a:rPr lang="en-US"/>
              <a:t>Review Agenda  (NEXT SLIDE)</a:t>
            </a:r>
            <a:endParaRPr/>
          </a:p>
        </p:txBody>
      </p:sp>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8b57f2c1e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Spencer - Intro of the committee -  Thank you to each and every one of you and all of the time and effort you put into our recommendations.  I look forward to our next steps together. hand off to April (NEXT SLIDE)</a:t>
            </a:r>
            <a:endParaRPr/>
          </a:p>
        </p:txBody>
      </p:sp>
      <p:sp>
        <p:nvSpPr>
          <p:cNvPr id="49" name="Google Shape;49;g8b57f2c1e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b57f2c1e9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35000"/>
              </a:lnSpc>
              <a:spcBef>
                <a:spcPts val="0"/>
              </a:spcBef>
              <a:spcAft>
                <a:spcPts val="0"/>
              </a:spcAft>
              <a:buSzPts val="1100"/>
              <a:buNone/>
            </a:pPr>
            <a:r>
              <a:rPr lang="en-US" sz="1400">
                <a:solidFill>
                  <a:srgbClr val="000000"/>
                </a:solidFill>
                <a:latin typeface="Helvetica Neue"/>
                <a:ea typeface="Helvetica Neue"/>
                <a:cs typeface="Helvetica Neue"/>
                <a:sym typeface="Helvetica Neue"/>
              </a:rPr>
              <a:t>April - Our first meeting as a subcommittee was on June 22. If I had to summarize the approach of our committee it would be grounded in Action, Innovation and Making Hard Choices.</a:t>
            </a:r>
            <a:endParaRPr sz="1400">
              <a:solidFill>
                <a:srgbClr val="000000"/>
              </a:solidFill>
              <a:latin typeface="Helvetica Neue"/>
              <a:ea typeface="Helvetica Neue"/>
              <a:cs typeface="Helvetica Neue"/>
              <a:sym typeface="Helvetica Neue"/>
            </a:endParaRPr>
          </a:p>
          <a:p>
            <a:pPr marL="0" lvl="0" indent="0" algn="l" rtl="0">
              <a:lnSpc>
                <a:spcPct val="135000"/>
              </a:lnSpc>
              <a:spcBef>
                <a:spcPts val="1000"/>
              </a:spcBef>
              <a:spcAft>
                <a:spcPts val="0"/>
              </a:spcAft>
              <a:buClr>
                <a:schemeClr val="accent3"/>
              </a:buClr>
              <a:buSzPts val="1100"/>
              <a:buFont typeface="Arial"/>
              <a:buNone/>
            </a:pPr>
            <a:r>
              <a:rPr lang="en-US" sz="1400">
                <a:solidFill>
                  <a:srgbClr val="000000"/>
                </a:solidFill>
                <a:latin typeface="Helvetica Neue"/>
                <a:ea typeface="Helvetica Neue"/>
                <a:cs typeface="Helvetica Neue"/>
                <a:sym typeface="Helvetica Neue"/>
              </a:rPr>
              <a:t>-&gt; Our first question to answer answer as a committee - How can we re-envision our university structure to enable effective coordination for our DEI efforts?</a:t>
            </a:r>
            <a:endParaRPr sz="1400">
              <a:solidFill>
                <a:srgbClr val="000000"/>
              </a:solidFill>
              <a:latin typeface="Helvetica Neue"/>
              <a:ea typeface="Helvetica Neue"/>
              <a:cs typeface="Helvetica Neue"/>
              <a:sym typeface="Helvetica Neue"/>
            </a:endParaRPr>
          </a:p>
          <a:p>
            <a:pPr marL="0" lvl="0" indent="0" algn="l" rtl="0">
              <a:lnSpc>
                <a:spcPct val="135000"/>
              </a:lnSpc>
              <a:spcBef>
                <a:spcPts val="1000"/>
              </a:spcBef>
              <a:spcAft>
                <a:spcPts val="0"/>
              </a:spcAft>
              <a:buSzPts val="1100"/>
              <a:buNone/>
            </a:pPr>
            <a:r>
              <a:rPr lang="en-US" sz="1400">
                <a:solidFill>
                  <a:srgbClr val="000000"/>
                </a:solidFill>
                <a:latin typeface="Helvetica Neue"/>
                <a:ea typeface="Helvetica Neue"/>
                <a:cs typeface="Helvetica Neue"/>
                <a:sym typeface="Helvetica Neue"/>
              </a:rPr>
              <a:t>I am going to quote directly from our charge - [from the charge] Nearly every academic and administrative division at Miami has devoted energy and resources to improving diversity and inclusion on campus. There has been success in many areas with events, programs, curriculum and extracurriculars developed by the students, faculty and staff. However, we as a campus have not effectively coordinated all those efforts. That lack of coordination can create gaps or duplication in our efforts and keep us from learning from each other and utilizing our resources effectively. </a:t>
            </a:r>
            <a:endParaRPr sz="1400">
              <a:solidFill>
                <a:srgbClr val="000000"/>
              </a:solidFill>
              <a:latin typeface="Helvetica Neue"/>
              <a:ea typeface="Helvetica Neue"/>
              <a:cs typeface="Helvetica Neue"/>
              <a:sym typeface="Helvetica Neue"/>
            </a:endParaRPr>
          </a:p>
          <a:p>
            <a:pPr marL="0" lvl="0" indent="0" algn="l" rtl="0">
              <a:lnSpc>
                <a:spcPct val="135000"/>
              </a:lnSpc>
              <a:spcBef>
                <a:spcPts val="1000"/>
              </a:spcBef>
              <a:spcAft>
                <a:spcPts val="0"/>
              </a:spcAft>
              <a:buSzPts val="1100"/>
              <a:buNone/>
            </a:pPr>
            <a:r>
              <a:rPr lang="en-US" sz="1400">
                <a:solidFill>
                  <a:srgbClr val="000000"/>
                </a:solidFill>
                <a:latin typeface="Helvetica Neue"/>
                <a:ea typeface="Helvetica Neue"/>
                <a:cs typeface="Helvetica Neue"/>
                <a:sym typeface="Helvetica Neue"/>
              </a:rPr>
              <a:t>Our committee recognizes that while the work of diversity, equity and inclusion needs to be done and done with consistency across the board, we recognize the need for components of DEI to be permanently and explicitly a part of key administrative, faculty, staff and student paid positions, responsibilities and structures. </a:t>
            </a:r>
            <a:endParaRPr sz="1400">
              <a:solidFill>
                <a:srgbClr val="000000"/>
              </a:solidFill>
              <a:latin typeface="Helvetica Neue"/>
              <a:ea typeface="Helvetica Neue"/>
              <a:cs typeface="Helvetica Neue"/>
              <a:sym typeface="Helvetica Neue"/>
            </a:endParaRPr>
          </a:p>
          <a:p>
            <a:pPr marL="0" lvl="0" indent="0" algn="l" rtl="0">
              <a:lnSpc>
                <a:spcPct val="135000"/>
              </a:lnSpc>
              <a:spcBef>
                <a:spcPts val="1000"/>
              </a:spcBef>
              <a:spcAft>
                <a:spcPts val="0"/>
              </a:spcAft>
              <a:buSzPts val="1100"/>
              <a:buNone/>
            </a:pPr>
            <a:r>
              <a:rPr lang="en-US" sz="1400">
                <a:solidFill>
                  <a:srgbClr val="000000"/>
                </a:solidFill>
                <a:latin typeface="Helvetica Neue"/>
                <a:ea typeface="Helvetica Neue"/>
                <a:cs typeface="Helvetica Neue"/>
                <a:sym typeface="Helvetica Neue"/>
              </a:rPr>
              <a:t>→ The second question we wanted to answer as a committee - What policies and procedures need to be examined that result in disparate outcomes?</a:t>
            </a:r>
            <a:endParaRPr sz="1400">
              <a:solidFill>
                <a:srgbClr val="000000"/>
              </a:solidFill>
              <a:latin typeface="Helvetica Neue"/>
              <a:ea typeface="Helvetica Neue"/>
              <a:cs typeface="Helvetica Neue"/>
              <a:sym typeface="Helvetica Neue"/>
            </a:endParaRPr>
          </a:p>
          <a:p>
            <a:pPr marL="0" lvl="0" indent="0" algn="l" rtl="0">
              <a:lnSpc>
                <a:spcPct val="135000"/>
              </a:lnSpc>
              <a:spcBef>
                <a:spcPts val="1000"/>
              </a:spcBef>
              <a:spcAft>
                <a:spcPts val="0"/>
              </a:spcAft>
              <a:buSzPts val="1100"/>
              <a:buNone/>
            </a:pPr>
            <a:r>
              <a:rPr lang="en-US" sz="1400">
                <a:solidFill>
                  <a:srgbClr val="000000"/>
                </a:solidFill>
                <a:latin typeface="Helvetica Neue"/>
                <a:ea typeface="Helvetica Neue"/>
                <a:cs typeface="Helvetica Neue"/>
                <a:sym typeface="Helvetica Neue"/>
              </a:rPr>
              <a:t>We agreed that there are some policies and procedures that hinder our ability to truly service and support </a:t>
            </a:r>
            <a:r>
              <a:rPr lang="en-US" sz="1400">
                <a:latin typeface="Helvetica Neue"/>
                <a:ea typeface="Helvetica Neue"/>
                <a:cs typeface="Helvetica Neue"/>
                <a:sym typeface="Helvetica Neue"/>
              </a:rPr>
              <a:t>minority and/or under represented groups</a:t>
            </a:r>
            <a:r>
              <a:rPr lang="en-US" sz="1400">
                <a:solidFill>
                  <a:srgbClr val="000000"/>
                </a:solidFill>
                <a:latin typeface="Helvetica Neue"/>
                <a:ea typeface="Helvetica Neue"/>
                <a:cs typeface="Helvetica Neue"/>
                <a:sym typeface="Helvetica Neue"/>
              </a:rPr>
              <a:t> and other personal identities.  We also agreed that some policies and procedures were developed either without diversity at the table or the perspective of diversity at the top of mind. </a:t>
            </a:r>
            <a:endParaRPr sz="1400">
              <a:solidFill>
                <a:srgbClr val="000000"/>
              </a:solidFill>
              <a:latin typeface="Helvetica Neue"/>
              <a:ea typeface="Helvetica Neue"/>
              <a:cs typeface="Helvetica Neue"/>
              <a:sym typeface="Helvetica Neue"/>
            </a:endParaRPr>
          </a:p>
          <a:p>
            <a:pPr marL="0" lvl="0" indent="0" algn="l" rtl="0">
              <a:lnSpc>
                <a:spcPct val="135000"/>
              </a:lnSpc>
              <a:spcBef>
                <a:spcPts val="1000"/>
              </a:spcBef>
              <a:spcAft>
                <a:spcPts val="0"/>
              </a:spcAft>
              <a:buSzPts val="1100"/>
              <a:buNone/>
            </a:pPr>
            <a:r>
              <a:rPr lang="en-US" sz="1400">
                <a:solidFill>
                  <a:srgbClr val="000000"/>
                </a:solidFill>
                <a:latin typeface="Helvetica Neue"/>
                <a:ea typeface="Helvetica Neue"/>
                <a:cs typeface="Helvetica Neue"/>
                <a:sym typeface="Helvetica Neue"/>
              </a:rPr>
              <a:t>One part of our charge includes bringing attention to the external peer institutions and affiliated organizations with whom we have relationships is also in the charge, we will get to this, but have initially focused internally.   </a:t>
            </a:r>
            <a:r>
              <a:rPr lang="en-US" sz="1400">
                <a:latin typeface="Helvetica Neue"/>
                <a:ea typeface="Helvetica Neue"/>
                <a:cs typeface="Helvetica Neue"/>
                <a:sym typeface="Helvetica Neue"/>
              </a:rPr>
              <a:t>(NEXT SLIDE)</a:t>
            </a:r>
            <a:endParaRPr sz="1400">
              <a:solidFill>
                <a:srgbClr val="000000"/>
              </a:solidFill>
              <a:latin typeface="Helvetica Neue"/>
              <a:ea typeface="Helvetica Neue"/>
              <a:cs typeface="Helvetica Neue"/>
              <a:sym typeface="Helvetica Neue"/>
            </a:endParaRPr>
          </a:p>
          <a:p>
            <a:pPr marL="0" lvl="0" indent="0" algn="l" rtl="0">
              <a:lnSpc>
                <a:spcPct val="135000"/>
              </a:lnSpc>
              <a:spcBef>
                <a:spcPts val="1000"/>
              </a:spcBef>
              <a:spcAft>
                <a:spcPts val="1000"/>
              </a:spcAft>
              <a:buClr>
                <a:schemeClr val="accent3"/>
              </a:buClr>
              <a:buSzPts val="1100"/>
              <a:buFont typeface="Arial"/>
              <a:buNone/>
            </a:pPr>
            <a:endParaRPr sz="1400">
              <a:solidFill>
                <a:srgbClr val="073950"/>
              </a:solidFill>
              <a:latin typeface="Helvetica Neue"/>
              <a:ea typeface="Helvetica Neue"/>
              <a:cs typeface="Helvetica Neue"/>
              <a:sym typeface="Helvetica Neue"/>
            </a:endParaRPr>
          </a:p>
        </p:txBody>
      </p:sp>
      <p:sp>
        <p:nvSpPr>
          <p:cNvPr id="56" name="Google Shape;56;g8b57f2c1e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d90b5223c_1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35000"/>
              </a:lnSpc>
              <a:spcBef>
                <a:spcPts val="0"/>
              </a:spcBef>
              <a:spcAft>
                <a:spcPts val="0"/>
              </a:spcAft>
              <a:buSzPts val="1100"/>
              <a:buNone/>
            </a:pPr>
            <a:r>
              <a:rPr lang="en-US" sz="1400">
                <a:solidFill>
                  <a:srgbClr val="000000"/>
                </a:solidFill>
                <a:latin typeface="Helvetica Neue"/>
                <a:ea typeface="Helvetica Neue"/>
                <a:cs typeface="Helvetica Neue"/>
                <a:sym typeface="Helvetica Neue"/>
              </a:rPr>
              <a:t>April </a:t>
            </a:r>
            <a:endParaRPr sz="1400">
              <a:solidFill>
                <a:srgbClr val="000000"/>
              </a:solidFill>
              <a:latin typeface="Helvetica Neue"/>
              <a:ea typeface="Helvetica Neue"/>
              <a:cs typeface="Helvetica Neue"/>
              <a:sym typeface="Helvetica Neue"/>
            </a:endParaRPr>
          </a:p>
          <a:p>
            <a:pPr marL="0" lvl="0" indent="0" algn="l" rtl="0">
              <a:lnSpc>
                <a:spcPct val="135000"/>
              </a:lnSpc>
              <a:spcBef>
                <a:spcPts val="1000"/>
              </a:spcBef>
              <a:spcAft>
                <a:spcPts val="0"/>
              </a:spcAft>
              <a:buSzPts val="1100"/>
              <a:buNone/>
            </a:pPr>
            <a:r>
              <a:rPr lang="en-US" sz="1400">
                <a:solidFill>
                  <a:srgbClr val="000000"/>
                </a:solidFill>
                <a:latin typeface="Helvetica Neue"/>
                <a:ea typeface="Helvetica Neue"/>
                <a:cs typeface="Helvetica Neue"/>
                <a:sym typeface="Helvetica Neue"/>
              </a:rPr>
              <a:t>Coming from various areas of the university we had many ideas and perspectives to share as group,</a:t>
            </a:r>
            <a:endParaRPr sz="1400">
              <a:solidFill>
                <a:srgbClr val="000000"/>
              </a:solidFill>
              <a:latin typeface="Helvetica Neue"/>
              <a:ea typeface="Helvetica Neue"/>
              <a:cs typeface="Helvetica Neue"/>
              <a:sym typeface="Helvetica Neue"/>
            </a:endParaRPr>
          </a:p>
          <a:p>
            <a:pPr marL="0" lvl="0" indent="0" algn="l" rtl="0">
              <a:lnSpc>
                <a:spcPct val="135000"/>
              </a:lnSpc>
              <a:spcBef>
                <a:spcPts val="1000"/>
              </a:spcBef>
              <a:spcAft>
                <a:spcPts val="0"/>
              </a:spcAft>
              <a:buSzPts val="1100"/>
              <a:buNone/>
            </a:pPr>
            <a:r>
              <a:rPr lang="en-US" sz="1400">
                <a:solidFill>
                  <a:srgbClr val="000000"/>
                </a:solidFill>
                <a:latin typeface="Helvetica Neue"/>
                <a:ea typeface="Helvetica Neue"/>
                <a:cs typeface="Helvetica Neue"/>
                <a:sym typeface="Helvetica Neue"/>
              </a:rPr>
              <a:t>we created a significant list of ideas, we tried to gain an understand of the structures that exists within the university, we discussed policies and procedures, and we gathered information from a review of peer institutions where we highlighted the structures, unique programs and initiatives. </a:t>
            </a:r>
            <a:endParaRPr sz="1400">
              <a:solidFill>
                <a:srgbClr val="000000"/>
              </a:solidFill>
              <a:latin typeface="Helvetica Neue"/>
              <a:ea typeface="Helvetica Neue"/>
              <a:cs typeface="Helvetica Neue"/>
              <a:sym typeface="Helvetica Neue"/>
            </a:endParaRPr>
          </a:p>
          <a:p>
            <a:pPr marL="0" lvl="0" indent="0" algn="l" rtl="0">
              <a:lnSpc>
                <a:spcPct val="135000"/>
              </a:lnSpc>
              <a:spcBef>
                <a:spcPts val="1000"/>
              </a:spcBef>
              <a:spcAft>
                <a:spcPts val="1000"/>
              </a:spcAft>
              <a:buSzPts val="1100"/>
              <a:buNone/>
            </a:pPr>
            <a:r>
              <a:rPr lang="en-US" sz="1400">
                <a:solidFill>
                  <a:srgbClr val="000000"/>
                </a:solidFill>
                <a:latin typeface="Helvetica Neue"/>
                <a:ea typeface="Helvetica Neue"/>
                <a:cs typeface="Helvetica Neue"/>
                <a:sym typeface="Helvetica Neue"/>
              </a:rPr>
              <a:t>(NEXT SLIDE)</a:t>
            </a:r>
            <a:endParaRPr sz="1400">
              <a:solidFill>
                <a:srgbClr val="000000"/>
              </a:solidFill>
              <a:latin typeface="Helvetica Neue"/>
              <a:ea typeface="Helvetica Neue"/>
              <a:cs typeface="Helvetica Neue"/>
              <a:sym typeface="Helvetica Neue"/>
            </a:endParaRPr>
          </a:p>
        </p:txBody>
      </p:sp>
      <p:sp>
        <p:nvSpPr>
          <p:cNvPr id="63" name="Google Shape;63;g8d90b5223c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b57f2c1e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Spencer  </a:t>
            </a:r>
            <a:endParaRPr/>
          </a:p>
          <a:p>
            <a:pPr marL="0" lvl="0" indent="0" algn="l" rtl="0">
              <a:lnSpc>
                <a:spcPct val="100000"/>
              </a:lnSpc>
              <a:spcBef>
                <a:spcPts val="0"/>
              </a:spcBef>
              <a:spcAft>
                <a:spcPts val="0"/>
              </a:spcAft>
              <a:buSzPts val="1400"/>
              <a:buNone/>
            </a:pPr>
            <a:r>
              <a:rPr lang="en-US"/>
              <a:t>Thank you April</a:t>
            </a:r>
            <a:endParaRPr/>
          </a:p>
          <a:p>
            <a:pPr marL="0" lvl="0" indent="0" algn="l" rtl="0">
              <a:lnSpc>
                <a:spcPct val="100000"/>
              </a:lnSpc>
              <a:spcBef>
                <a:spcPts val="0"/>
              </a:spcBef>
              <a:spcAft>
                <a:spcPts val="0"/>
              </a:spcAft>
              <a:buSzPts val="1400"/>
              <a:buNone/>
            </a:pPr>
            <a:r>
              <a:rPr lang="en-US"/>
              <a:t>I just want to preface our recommendations by mentioning that we realize the enormity of this task and that what we are proposing is this is just the tip of the iceberg.  We hope that our Miami community will provide us with meaningful feedback and suggestions  and know that while these are our initial recommendations we feel strongly that, if implemented, have potential to bring about real change to the culture of our University.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you can see we have several recommendations as it relates to restructuring and the examination of current policies and procedures.  For example, our subcommittee proposes the restructuring of our office of Institutional Diversity, the office of General Counsel, and our Divisions and Colleges.  In addition and while there are additional policies that we would like to take a look at, we have started our examination with naming rights, scholarships and giving, and reviewing our current university calendar the holidays that the University is currently recognizing and/or celebrating.  (Next Slide)</a:t>
            </a:r>
            <a:endParaRPr/>
          </a:p>
        </p:txBody>
      </p:sp>
      <p:sp>
        <p:nvSpPr>
          <p:cNvPr id="70" name="Google Shape;70;g8b57f2c1e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c40c0bddf_3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We will start by taking a look at our current DE&amp;I model at Miami University.  I won’t go into great detail and read every position or group, but would like to highlight that we currently have one full-time staff member in the Office of Institutional Diversity.  This is not to say that only there is only one person that is doing this important work but as far as our organizational structure is concerned and/or presented, it does  appear that we have more than one formal position in this office.  As you can see, the office of Equity and Equal Opportunity and the Council on Diversity and Inclusion report to our VP of Institutional Diversity. In OEEO,  we have 5 staff members that are devoted to this important compliance work at our university but the nature of their work tends to be  just that.  Compliance.  Also, many of you may be familiar with the CODI.  This council  has 29 members that representing many but not all areas of our campus.  This council is advisory in nature and also meets with and  reports to the VP of Institutional Diversity.  On the other side of our slide you can see just a few of the examples of other, DEI efforts that are happening in and around the university.  While vital to our culture, it does not appear that there is  a formal organizational or reporting structure to unite all of these effort around an overall all vision and mission of the Office of Institutional Diversity. (NEXT SLIDE)</a:t>
            </a:r>
            <a:endParaRPr dirty="0"/>
          </a:p>
        </p:txBody>
      </p:sp>
      <p:sp>
        <p:nvSpPr>
          <p:cNvPr id="77" name="Google Shape;77;g8c40c0bddf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c40c0bddf_3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take a look at Miami’s Divisional Structure.  Many of us are familiar with this so I don’t want to take a lot of time going through this but wanted to provide a visual so we all had a foundation of our current structure as it relates to Diversity, Equity, and inclusion.  (NEXT SLIDE) </a:t>
            </a:r>
            <a:endParaRPr/>
          </a:p>
          <a:p>
            <a:pPr marL="0" lvl="0" indent="0" algn="l" rtl="0">
              <a:lnSpc>
                <a:spcPct val="100000"/>
              </a:lnSpc>
              <a:spcBef>
                <a:spcPts val="0"/>
              </a:spcBef>
              <a:spcAft>
                <a:spcPts val="0"/>
              </a:spcAft>
              <a:buSzPts val="1400"/>
              <a:buNone/>
            </a:pPr>
            <a:endParaRPr/>
          </a:p>
        </p:txBody>
      </p:sp>
      <p:sp>
        <p:nvSpPr>
          <p:cNvPr id="82" name="Google Shape;82;g8c40c0bddf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d90b5223c_1_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Spencer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 Our first recommendation focuses on the restructuring of our Office of Institutional Diversity.   Our subcommittee recommendation in this area, includes the addition of a Senior Director of Institutional Diversity position, the identification of “Diversity Specialists”, and the addition of student ambassadors/staff.  Here are a couple of examples that we would like to share with you that came as a result of our Diversity and Inclusion Peer Institution Review.</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 The connectivity that Virginia Tech’s DE&amp;I organization structure provided was very impressive as well as the student involvement that we found at George Mason University.  At Virginia Tech you can see the robust staffing and as I mentioned connectivity/reporting structure.  And at George Mason the international students function as members of the staff in the office of Diversity and Inclusion.  Some of you may see similarities in some of the positions and resources we currently have at Miami and please know we value and appreciate all of those efforts.  However, our recommendation hopes to further streamline and connect all of these efforts as well as add additional resources. (NEXT SLIDE)</a:t>
            </a:r>
            <a:endParaRPr dirty="0"/>
          </a:p>
        </p:txBody>
      </p:sp>
      <p:sp>
        <p:nvSpPr>
          <p:cNvPr id="87" name="Google Shape;87;g8d90b5223c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5" descr="Miami University Logo"/>
          <p:cNvPicPr preferRelativeResize="0"/>
          <p:nvPr/>
        </p:nvPicPr>
        <p:blipFill rotWithShape="1">
          <a:blip r:embed="rId2">
            <a:alphaModFix/>
          </a:blip>
          <a:srcRect/>
          <a:stretch/>
        </p:blipFill>
        <p:spPr>
          <a:xfrm>
            <a:off x="3230685" y="3523122"/>
            <a:ext cx="2682630" cy="1002899"/>
          </a:xfrm>
          <a:prstGeom prst="rect">
            <a:avLst/>
          </a:prstGeom>
          <a:noFill/>
          <a:ln>
            <a:noFill/>
          </a:ln>
        </p:spPr>
      </p:pic>
      <p:pic>
        <p:nvPicPr>
          <p:cNvPr id="12" name="Google Shape;12;p5" descr="Decorative Graphic"/>
          <p:cNvPicPr preferRelativeResize="0"/>
          <p:nvPr/>
        </p:nvPicPr>
        <p:blipFill rotWithShape="1">
          <a:blip r:embed="rId3">
            <a:alphaModFix/>
          </a:blip>
          <a:srcRect/>
          <a:stretch/>
        </p:blipFill>
        <p:spPr>
          <a:xfrm>
            <a:off x="335280" y="255434"/>
            <a:ext cx="8458200" cy="124589"/>
          </a:xfrm>
          <a:prstGeom prst="rect">
            <a:avLst/>
          </a:prstGeom>
          <a:noFill/>
          <a:ln>
            <a:noFill/>
          </a:ln>
        </p:spPr>
      </p:pic>
      <p:pic>
        <p:nvPicPr>
          <p:cNvPr id="13" name="Google Shape;13;p5" descr="Decorative Graphic"/>
          <p:cNvPicPr preferRelativeResize="0"/>
          <p:nvPr/>
        </p:nvPicPr>
        <p:blipFill rotWithShape="1">
          <a:blip r:embed="rId3">
            <a:alphaModFix/>
          </a:blip>
          <a:srcRect/>
          <a:stretch/>
        </p:blipFill>
        <p:spPr>
          <a:xfrm rot="10800000" flipH="1">
            <a:off x="354622" y="4797598"/>
            <a:ext cx="8458200" cy="124589"/>
          </a:xfrm>
          <a:prstGeom prst="rect">
            <a:avLst/>
          </a:prstGeom>
          <a:noFill/>
          <a:ln>
            <a:noFill/>
          </a:ln>
        </p:spPr>
      </p:pic>
      <p:sp>
        <p:nvSpPr>
          <p:cNvPr id="14" name="Google Shape;14;p5"/>
          <p:cNvSpPr txBox="1">
            <a:spLocks noGrp="1"/>
          </p:cNvSpPr>
          <p:nvPr>
            <p:ph type="body" idx="1"/>
          </p:nvPr>
        </p:nvSpPr>
        <p:spPr>
          <a:xfrm>
            <a:off x="335280" y="1073638"/>
            <a:ext cx="8378873" cy="8604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880"/>
              </a:spcBef>
              <a:spcAft>
                <a:spcPts val="0"/>
              </a:spcAft>
              <a:buClr>
                <a:schemeClr val="dk2"/>
              </a:buClr>
              <a:buSzPts val="4400"/>
              <a:buFont typeface="Arial"/>
              <a:buNone/>
              <a:defRPr sz="44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100000"/>
              </a:lnSpc>
              <a:spcBef>
                <a:spcPts val="800"/>
              </a:spcBef>
              <a:spcAft>
                <a:spcPts val="0"/>
              </a:spcAft>
              <a:buClr>
                <a:schemeClr val="dk2"/>
              </a:buClr>
              <a:buSzPts val="4000"/>
              <a:buFont typeface="Arial"/>
              <a:buNone/>
              <a:defRPr sz="4000" b="1" i="0" u="none" strike="noStrike" cap="none">
                <a:solidFill>
                  <a:schemeClr val="dk2"/>
                </a:solidFill>
                <a:latin typeface="Helvetica Neue"/>
                <a:ea typeface="Helvetica Neue"/>
                <a:cs typeface="Helvetica Neue"/>
                <a:sym typeface="Helvetica Neue"/>
              </a:defRPr>
            </a:lvl2pPr>
            <a:lvl3pPr marL="1371600" marR="0" lvl="2" indent="-228600" algn="l" rtl="0">
              <a:lnSpc>
                <a:spcPct val="100000"/>
              </a:lnSpc>
              <a:spcBef>
                <a:spcPts val="800"/>
              </a:spcBef>
              <a:spcAft>
                <a:spcPts val="0"/>
              </a:spcAft>
              <a:buClr>
                <a:schemeClr val="dk2"/>
              </a:buClr>
              <a:buSzPts val="4000"/>
              <a:buFont typeface="Arial"/>
              <a:buNone/>
              <a:defRPr sz="4000" b="1" i="0" u="none" strike="noStrike" cap="none">
                <a:solidFill>
                  <a:schemeClr val="dk2"/>
                </a:solidFill>
                <a:latin typeface="Helvetica Neue"/>
                <a:ea typeface="Helvetica Neue"/>
                <a:cs typeface="Helvetica Neue"/>
                <a:sym typeface="Helvetica Neue"/>
              </a:defRPr>
            </a:lvl3pPr>
            <a:lvl4pPr marL="1828800" marR="0" lvl="3" indent="-228600" algn="l" rtl="0">
              <a:lnSpc>
                <a:spcPct val="100000"/>
              </a:lnSpc>
              <a:spcBef>
                <a:spcPts val="800"/>
              </a:spcBef>
              <a:spcAft>
                <a:spcPts val="0"/>
              </a:spcAft>
              <a:buClr>
                <a:schemeClr val="dk2"/>
              </a:buClr>
              <a:buSzPts val="4000"/>
              <a:buFont typeface="Arial"/>
              <a:buNone/>
              <a:defRPr sz="4000" b="1" i="0" u="none" strike="noStrike" cap="none">
                <a:solidFill>
                  <a:schemeClr val="dk2"/>
                </a:solidFill>
                <a:latin typeface="Helvetica Neue"/>
                <a:ea typeface="Helvetica Neue"/>
                <a:cs typeface="Helvetica Neue"/>
                <a:sym typeface="Helvetica Neue"/>
              </a:defRPr>
            </a:lvl4pPr>
            <a:lvl5pPr marL="2286000" marR="0" lvl="4" indent="-228600" algn="l" rtl="0">
              <a:lnSpc>
                <a:spcPct val="100000"/>
              </a:lnSpc>
              <a:spcBef>
                <a:spcPts val="800"/>
              </a:spcBef>
              <a:spcAft>
                <a:spcPts val="0"/>
              </a:spcAft>
              <a:buClr>
                <a:schemeClr val="dk2"/>
              </a:buClr>
              <a:buSzPts val="4000"/>
              <a:buFont typeface="Arial"/>
              <a:buNone/>
              <a:defRPr sz="4000" b="1" i="0" u="none" strike="noStrike" cap="none">
                <a:solidFill>
                  <a:schemeClr val="dk2"/>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5"/>
          <p:cNvSpPr txBox="1">
            <a:spLocks noGrp="1"/>
          </p:cNvSpPr>
          <p:nvPr>
            <p:ph type="body" idx="2"/>
          </p:nvPr>
        </p:nvSpPr>
        <p:spPr>
          <a:xfrm>
            <a:off x="1391748" y="1934063"/>
            <a:ext cx="6389810" cy="49847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L="914400" marR="0" lvl="1"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2pPr>
            <a:lvl3pPr marL="1371600" marR="0" lvl="2"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L="1828800" marR="0" lvl="3"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L="2286000" marR="0" lvl="4"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pic>
        <p:nvPicPr>
          <p:cNvPr id="17" name="Google Shape;17;p6" descr="Miami University Logo"/>
          <p:cNvPicPr preferRelativeResize="0"/>
          <p:nvPr/>
        </p:nvPicPr>
        <p:blipFill rotWithShape="1">
          <a:blip r:embed="rId2">
            <a:alphaModFix/>
          </a:blip>
          <a:srcRect/>
          <a:stretch/>
        </p:blipFill>
        <p:spPr>
          <a:xfrm>
            <a:off x="7297619" y="4704258"/>
            <a:ext cx="1572846" cy="325607"/>
          </a:xfrm>
          <a:prstGeom prst="rect">
            <a:avLst/>
          </a:prstGeom>
          <a:noFill/>
          <a:ln>
            <a:noFill/>
          </a:ln>
        </p:spPr>
      </p:pic>
      <p:cxnSp>
        <p:nvCxnSpPr>
          <p:cNvPr id="18" name="Google Shape;18;p6" descr="Decorative graphic"/>
          <p:cNvCxnSpPr/>
          <p:nvPr/>
        </p:nvCxnSpPr>
        <p:spPr>
          <a:xfrm rot="10800000">
            <a:off x="410308" y="5000558"/>
            <a:ext cx="6760307" cy="0"/>
          </a:xfrm>
          <a:prstGeom prst="straightConnector1">
            <a:avLst/>
          </a:prstGeom>
          <a:noFill/>
          <a:ln w="12700" cap="flat" cmpd="sng">
            <a:solidFill>
              <a:srgbClr val="C80A2A"/>
            </a:solidFill>
            <a:prstDash val="solid"/>
            <a:round/>
            <a:headEnd type="none" w="sm" len="sm"/>
            <a:tailEnd type="none" w="sm" len="sm"/>
          </a:ln>
        </p:spPr>
      </p:cxnSp>
      <p:sp>
        <p:nvSpPr>
          <p:cNvPr id="19" name="Google Shape;19;p6"/>
          <p:cNvSpPr txBox="1">
            <a:spLocks noGrp="1"/>
          </p:cNvSpPr>
          <p:nvPr>
            <p:ph type="body" idx="1"/>
          </p:nvPr>
        </p:nvSpPr>
        <p:spPr>
          <a:xfrm>
            <a:off x="517524" y="215657"/>
            <a:ext cx="7434629" cy="6733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Calibri"/>
                <a:ea typeface="Calibri"/>
                <a:cs typeface="Calibri"/>
                <a:sym typeface="Calibri"/>
              </a:defRPr>
            </a:lvl2pPr>
            <a:lvl3pPr marL="1371600" marR="0" lvl="2"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Calibri"/>
                <a:ea typeface="Calibri"/>
                <a:cs typeface="Calibri"/>
                <a:sym typeface="Calibri"/>
              </a:defRPr>
            </a:lvl3pPr>
            <a:lvl4pPr marL="1828800" marR="0" lvl="3"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Calibri"/>
                <a:ea typeface="Calibri"/>
                <a:cs typeface="Calibri"/>
                <a:sym typeface="Calibri"/>
              </a:defRPr>
            </a:lvl4pPr>
            <a:lvl5pPr marL="2286000" marR="0" lvl="4"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6"/>
          <p:cNvSpPr txBox="1">
            <a:spLocks noGrp="1"/>
          </p:cNvSpPr>
          <p:nvPr>
            <p:ph type="body" idx="2"/>
          </p:nvPr>
        </p:nvSpPr>
        <p:spPr>
          <a:xfrm>
            <a:off x="517525" y="732452"/>
            <a:ext cx="4748213" cy="527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1" u="none" strike="noStrike" cap="none">
                <a:solidFill>
                  <a:schemeClr val="dk1"/>
                </a:solidFill>
                <a:latin typeface="Helvetica Neue"/>
                <a:ea typeface="Helvetica Neue"/>
                <a:cs typeface="Helvetica Neue"/>
                <a:sym typeface="Helvetica Neue"/>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Google Shape;21;p6"/>
          <p:cNvSpPr>
            <a:spLocks noGrp="1"/>
          </p:cNvSpPr>
          <p:nvPr>
            <p:ph type="pic" idx="3"/>
          </p:nvPr>
        </p:nvSpPr>
        <p:spPr>
          <a:xfrm>
            <a:off x="5411788" y="1601788"/>
            <a:ext cx="3332162" cy="25606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6"/>
          <p:cNvSpPr txBox="1">
            <a:spLocks noGrp="1"/>
          </p:cNvSpPr>
          <p:nvPr>
            <p:ph type="body" idx="4"/>
          </p:nvPr>
        </p:nvSpPr>
        <p:spPr>
          <a:xfrm>
            <a:off x="517525" y="1601788"/>
            <a:ext cx="4475163" cy="2735262"/>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1pPr>
            <a:lvl2pPr marL="914400" marR="0" lvl="1"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2pPr>
            <a:lvl3pPr marL="1371600" marR="0" lvl="2"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3pPr>
            <a:lvl4pPr marL="1828800" marR="0" lvl="3"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4pPr>
            <a:lvl5pPr marL="2286000" marR="0" lvl="4"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6" descr="Decorative graphic"/>
          <p:cNvPicPr preferRelativeResize="0"/>
          <p:nvPr/>
        </p:nvPicPr>
        <p:blipFill rotWithShape="1">
          <a:blip r:embed="rId3">
            <a:alphaModFix/>
          </a:blip>
          <a:srcRect/>
          <a:stretch/>
        </p:blipFill>
        <p:spPr>
          <a:xfrm>
            <a:off x="514350" y="1176443"/>
            <a:ext cx="8229600" cy="4060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457200" y="3754697"/>
            <a:ext cx="8229600" cy="64683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3200"/>
              <a:buFont typeface="Helvetica Neue"/>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7" descr="Miami University Logo"/>
          <p:cNvPicPr preferRelativeResize="0"/>
          <p:nvPr/>
        </p:nvPicPr>
        <p:blipFill rotWithShape="1">
          <a:blip r:embed="rId2">
            <a:alphaModFix/>
          </a:blip>
          <a:srcRect/>
          <a:stretch/>
        </p:blipFill>
        <p:spPr>
          <a:xfrm>
            <a:off x="7297619" y="4704258"/>
            <a:ext cx="1572846" cy="325607"/>
          </a:xfrm>
          <a:prstGeom prst="rect">
            <a:avLst/>
          </a:prstGeom>
          <a:noFill/>
          <a:ln>
            <a:noFill/>
          </a:ln>
        </p:spPr>
      </p:pic>
      <p:cxnSp>
        <p:nvCxnSpPr>
          <p:cNvPr id="27" name="Google Shape;27;p7" descr="Decorative Graphic"/>
          <p:cNvCxnSpPr/>
          <p:nvPr/>
        </p:nvCxnSpPr>
        <p:spPr>
          <a:xfrm rot="10800000">
            <a:off x="410308" y="5000558"/>
            <a:ext cx="6760307" cy="0"/>
          </a:xfrm>
          <a:prstGeom prst="straightConnector1">
            <a:avLst/>
          </a:prstGeom>
          <a:noFill/>
          <a:ln w="12700" cap="flat" cmpd="sng">
            <a:solidFill>
              <a:srgbClr val="C80A2A"/>
            </a:solidFill>
            <a:prstDash val="solid"/>
            <a:round/>
            <a:headEnd type="none" w="sm" len="sm"/>
            <a:tailEnd type="none" w="sm" len="sm"/>
          </a:ln>
        </p:spPr>
      </p:cxnSp>
      <p:sp>
        <p:nvSpPr>
          <p:cNvPr id="28" name="Google Shape;28;p7"/>
          <p:cNvSpPr>
            <a:spLocks noGrp="1"/>
          </p:cNvSpPr>
          <p:nvPr>
            <p:ph type="pic" idx="2"/>
          </p:nvPr>
        </p:nvSpPr>
        <p:spPr>
          <a:xfrm>
            <a:off x="457200" y="772381"/>
            <a:ext cx="8229600" cy="29400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pictures">
  <p:cSld name="CUSTOM_1">
    <p:spTree>
      <p:nvGrpSpPr>
        <p:cNvPr id="1" name="Shape 29"/>
        <p:cNvGrpSpPr/>
        <p:nvPr/>
      </p:nvGrpSpPr>
      <p:grpSpPr>
        <a:xfrm>
          <a:off x="0" y="0"/>
          <a:ext cx="0" cy="0"/>
          <a:chOff x="0" y="0"/>
          <a:chExt cx="0" cy="0"/>
        </a:xfrm>
      </p:grpSpPr>
      <p:sp>
        <p:nvSpPr>
          <p:cNvPr id="30" name="Google Shape;30;g8b57f2c1e9_0_266"/>
          <p:cNvSpPr txBox="1">
            <a:spLocks noGrp="1"/>
          </p:cNvSpPr>
          <p:nvPr>
            <p:ph type="title"/>
          </p:nvPr>
        </p:nvSpPr>
        <p:spPr>
          <a:xfrm>
            <a:off x="311700" y="3529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31" name="Google Shape;31;g8b57f2c1e9_0_266"/>
          <p:cNvCxnSpPr/>
          <p:nvPr/>
        </p:nvCxnSpPr>
        <p:spPr>
          <a:xfrm rot="10800000" flipH="1">
            <a:off x="472750" y="991000"/>
            <a:ext cx="6365700" cy="10500"/>
          </a:xfrm>
          <a:prstGeom prst="straightConnector1">
            <a:avLst/>
          </a:prstGeom>
          <a:noFill/>
          <a:ln w="19050" cap="flat" cmpd="sng">
            <a:solidFill>
              <a:srgbClr val="B61E2E"/>
            </a:solidFill>
            <a:prstDash val="dot"/>
            <a:round/>
            <a:headEnd type="none" w="sm" len="sm"/>
            <a:tailEnd type="none" w="sm" len="sm"/>
          </a:ln>
        </p:spPr>
      </p:cxnSp>
      <p:sp>
        <p:nvSpPr>
          <p:cNvPr id="32" name="Google Shape;32;g8b57f2c1e9_0_266"/>
          <p:cNvSpPr txBox="1">
            <a:spLocks noGrp="1"/>
          </p:cNvSpPr>
          <p:nvPr>
            <p:ph type="body" idx="1"/>
          </p:nvPr>
        </p:nvSpPr>
        <p:spPr>
          <a:xfrm>
            <a:off x="472750" y="1133425"/>
            <a:ext cx="8359500" cy="22008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1pPr>
            <a:lvl2pPr marL="914400" marR="0" lvl="1"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2pPr>
            <a:lvl3pPr marL="1371600" marR="0" lvl="2"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3pPr>
            <a:lvl4pPr marL="1828800" marR="0" lvl="3"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4pPr>
            <a:lvl5pPr marL="2286000" marR="0" lvl="4"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5pPr>
            <a:lvl6pPr marL="2743200" marR="0" lvl="5"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6pPr>
            <a:lvl7pPr marL="3200400" marR="0" lvl="6"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7pPr>
            <a:lvl8pPr marL="3657600" marR="0" lvl="7"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8pPr>
            <a:lvl9pPr marL="4114800" marR="0" lvl="8"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8" name="Google Shape;38;p1"/>
          <p:cNvSpPr txBox="1">
            <a:spLocks noGrp="1"/>
          </p:cNvSpPr>
          <p:nvPr>
            <p:ph type="title"/>
          </p:nvPr>
        </p:nvSpPr>
        <p:spPr>
          <a:xfrm>
            <a:off x="628650" y="913795"/>
            <a:ext cx="7886700" cy="99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Helvetica Neue"/>
              <a:buNone/>
            </a:pPr>
            <a:r>
              <a:rPr lang="en-US" sz="3800" b="1" i="0" u="none" strike="noStrike" cap="none" dirty="0">
                <a:solidFill>
                  <a:schemeClr val="dk1"/>
                </a:solidFill>
                <a:latin typeface="Helvetica Neue"/>
                <a:ea typeface="Helvetica Neue"/>
                <a:cs typeface="Helvetica Neue"/>
                <a:sym typeface="Helvetica Neue"/>
              </a:rPr>
              <a:t>President’s Diversity, Equity, and Inclusion Task Force Town Hall</a:t>
            </a:r>
            <a:endParaRPr sz="3800" b="1" i="0" u="none" strike="noStrike" cap="none" dirty="0">
              <a:solidFill>
                <a:schemeClr val="dk1"/>
              </a:solidFill>
              <a:latin typeface="Helvetica Neue"/>
              <a:ea typeface="Helvetica Neue"/>
              <a:cs typeface="Helvetica Neue"/>
              <a:sym typeface="Helvetica Neue"/>
            </a:endParaRPr>
          </a:p>
        </p:txBody>
      </p:sp>
      <p:sp>
        <p:nvSpPr>
          <p:cNvPr id="37" name="Google Shape;37;p1"/>
          <p:cNvSpPr txBox="1">
            <a:spLocks noGrp="1"/>
          </p:cNvSpPr>
          <p:nvPr>
            <p:ph type="body" idx="2"/>
          </p:nvPr>
        </p:nvSpPr>
        <p:spPr>
          <a:xfrm>
            <a:off x="1349048" y="2190263"/>
            <a:ext cx="6389700" cy="498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Helvetica Neue"/>
              <a:buNone/>
            </a:pPr>
            <a:r>
              <a:rPr lang="en-US" dirty="0"/>
              <a:t>Structural and Resource Support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g8d90b5223c_1_46"/>
          <p:cNvSpPr txBox="1">
            <a:spLocks noGrp="1"/>
          </p:cNvSpPr>
          <p:nvPr>
            <p:ph type="title"/>
          </p:nvPr>
        </p:nvSpPr>
        <p:spPr>
          <a:xfrm>
            <a:off x="410600" y="128988"/>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Preview of Recommendations  </a:t>
            </a:r>
            <a:br>
              <a:rPr lang="en-US" sz="3200" b="1" i="0" u="none" strike="noStrike" cap="none" dirty="0">
                <a:solidFill>
                  <a:schemeClr val="dk1"/>
                </a:solidFill>
                <a:latin typeface="Helvetica Neue"/>
                <a:ea typeface="Helvetica Neue"/>
                <a:cs typeface="Helvetica Neue"/>
                <a:sym typeface="Helvetica Neue"/>
              </a:rPr>
            </a:br>
            <a:r>
              <a:rPr lang="en-US" sz="2400" b="1" i="0" u="none" strike="noStrike" cap="none" dirty="0">
                <a:solidFill>
                  <a:schemeClr val="dk1"/>
                </a:solidFill>
                <a:latin typeface="Helvetica Neue"/>
                <a:ea typeface="Helvetica Neue"/>
                <a:cs typeface="Helvetica Neue"/>
                <a:sym typeface="Helvetica Neue"/>
              </a:rPr>
              <a:t>Restructuring - </a:t>
            </a:r>
            <a:r>
              <a:rPr lang="en-US" sz="2400" b="1" dirty="0">
                <a:solidFill>
                  <a:schemeClr val="dk1"/>
                </a:solidFill>
                <a:latin typeface="Helvetica Neue"/>
                <a:ea typeface="Helvetica Neue"/>
                <a:cs typeface="Helvetica Neue"/>
                <a:sym typeface="Helvetica Neue"/>
              </a:rPr>
              <a:t>Office of General Counsel </a:t>
            </a:r>
            <a:endParaRPr sz="3200" b="1" i="0" u="none" strike="noStrike" cap="none" dirty="0">
              <a:solidFill>
                <a:schemeClr val="dk1"/>
              </a:solidFill>
              <a:latin typeface="Helvetica Neue"/>
              <a:ea typeface="Helvetica Neue"/>
              <a:cs typeface="Helvetica Neue"/>
              <a:sym typeface="Helvetica Neue"/>
            </a:endParaRPr>
          </a:p>
        </p:txBody>
      </p:sp>
      <p:pic>
        <p:nvPicPr>
          <p:cNvPr id="99" name="Google Shape;99;g8d90b5223c_1_46" descr="Flower garden at Miami University in Oxford, Ohio"/>
          <p:cNvPicPr preferRelativeResize="0"/>
          <p:nvPr/>
        </p:nvPicPr>
        <p:blipFill>
          <a:blip r:embed="rId3">
            <a:alphaModFix/>
          </a:blip>
          <a:stretch>
            <a:fillRect/>
          </a:stretch>
        </p:blipFill>
        <p:spPr>
          <a:xfrm>
            <a:off x="410600" y="1574800"/>
            <a:ext cx="4321171" cy="2880402"/>
          </a:xfrm>
          <a:prstGeom prst="rect">
            <a:avLst/>
          </a:prstGeom>
          <a:noFill/>
          <a:ln>
            <a:noFill/>
          </a:ln>
        </p:spPr>
      </p:pic>
      <p:sp>
        <p:nvSpPr>
          <p:cNvPr id="97" name="Google Shape;97;g8d90b5223c_1_46"/>
          <p:cNvSpPr txBox="1">
            <a:spLocks noGrp="1"/>
          </p:cNvSpPr>
          <p:nvPr>
            <p:ph type="body" idx="4"/>
          </p:nvPr>
        </p:nvSpPr>
        <p:spPr>
          <a:xfrm>
            <a:off x="5138450" y="1237800"/>
            <a:ext cx="3879600" cy="3823500"/>
          </a:xfrm>
          <a:prstGeom prst="rect">
            <a:avLst/>
          </a:prstGeom>
          <a:noFill/>
          <a:ln>
            <a:noFill/>
          </a:ln>
        </p:spPr>
        <p:txBody>
          <a:bodyPr spcFirstLastPara="1" wrap="square" lIns="91425" tIns="45700" rIns="91425" bIns="45700" anchor="t" anchorCtr="0">
            <a:noAutofit/>
          </a:bodyPr>
          <a:lstStyle/>
          <a:p>
            <a:pPr marL="342900" lvl="0" indent="-336550" algn="l" rtl="0">
              <a:spcBef>
                <a:spcPts val="400"/>
              </a:spcBef>
              <a:spcAft>
                <a:spcPts val="0"/>
              </a:spcAft>
              <a:buClr>
                <a:schemeClr val="dk1"/>
              </a:buClr>
              <a:buSzPts val="1500"/>
              <a:buChar char="»"/>
            </a:pPr>
            <a:r>
              <a:rPr lang="en-US" sz="1400" b="1" dirty="0">
                <a:solidFill>
                  <a:schemeClr val="dk1"/>
                </a:solidFill>
              </a:rPr>
              <a:t>Associate General Counsel for Civil Rights and Title IX </a:t>
            </a:r>
            <a:endParaRPr sz="1400" b="1" dirty="0">
              <a:solidFill>
                <a:schemeClr val="dk1"/>
              </a:solidFill>
            </a:endParaRPr>
          </a:p>
          <a:p>
            <a:pPr marL="342900" lvl="0" indent="-330200" algn="l" rtl="0">
              <a:spcBef>
                <a:spcPts val="400"/>
              </a:spcBef>
              <a:spcAft>
                <a:spcPts val="0"/>
              </a:spcAft>
              <a:buClr>
                <a:schemeClr val="dk1"/>
              </a:buClr>
              <a:buSzPts val="1400"/>
              <a:buChar char="»"/>
            </a:pPr>
            <a:r>
              <a:rPr lang="en-US" sz="1400" b="1" dirty="0">
                <a:solidFill>
                  <a:schemeClr val="dk1"/>
                </a:solidFill>
              </a:rPr>
              <a:t>Recommended responsibilities include but not limited to: </a:t>
            </a:r>
            <a:endParaRPr sz="1400" b="1" dirty="0">
              <a:solidFill>
                <a:schemeClr val="dk1"/>
              </a:solidFill>
            </a:endParaRPr>
          </a:p>
          <a:p>
            <a:pPr marL="914400" lvl="1" indent="-336550" algn="l" rtl="0">
              <a:lnSpc>
                <a:spcPct val="135000"/>
              </a:lnSpc>
              <a:spcBef>
                <a:spcPts val="0"/>
              </a:spcBef>
              <a:spcAft>
                <a:spcPts val="0"/>
              </a:spcAft>
              <a:buClr>
                <a:schemeClr val="dk1"/>
              </a:buClr>
              <a:buSzPts val="1700"/>
              <a:buChar char="»"/>
            </a:pPr>
            <a:r>
              <a:rPr lang="en-US" sz="1150" dirty="0">
                <a:solidFill>
                  <a:schemeClr val="dk1"/>
                </a:solidFill>
                <a:latin typeface="Arial"/>
                <a:ea typeface="Arial"/>
                <a:cs typeface="Arial"/>
                <a:sym typeface="Arial"/>
              </a:rPr>
              <a:t>Ensures University policies and procedures are being followed, and that the University's policies, procedures are more closely aligned with our values,  best practice in higher education,  and the law.</a:t>
            </a:r>
            <a:endParaRPr sz="1150" dirty="0">
              <a:solidFill>
                <a:schemeClr val="dk1"/>
              </a:solidFill>
              <a:latin typeface="Arial"/>
              <a:ea typeface="Arial"/>
              <a:cs typeface="Arial"/>
              <a:sym typeface="Arial"/>
            </a:endParaRPr>
          </a:p>
          <a:p>
            <a:pPr marL="914400" lvl="1" indent="-336550" algn="l" rtl="0">
              <a:lnSpc>
                <a:spcPct val="135000"/>
              </a:lnSpc>
              <a:spcBef>
                <a:spcPts val="0"/>
              </a:spcBef>
              <a:spcAft>
                <a:spcPts val="0"/>
              </a:spcAft>
              <a:buClr>
                <a:schemeClr val="dk1"/>
              </a:buClr>
              <a:buSzPts val="1700"/>
              <a:buChar char="»"/>
            </a:pPr>
            <a:r>
              <a:rPr lang="en-US" sz="1150" dirty="0">
                <a:solidFill>
                  <a:schemeClr val="dk1"/>
                </a:solidFill>
                <a:latin typeface="Arial"/>
                <a:ea typeface="Arial"/>
                <a:cs typeface="Arial"/>
                <a:sym typeface="Arial"/>
              </a:rPr>
              <a:t>Provide guidance, training, and work with other campus departments to advocate and promote nondiscrimination, equal opportunity, affirmative action, diversity and inclusion, etc.</a:t>
            </a:r>
            <a:endParaRPr sz="1150"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g8d90b5223c_1_81"/>
          <p:cNvSpPr txBox="1">
            <a:spLocks noGrp="1"/>
          </p:cNvSpPr>
          <p:nvPr>
            <p:ph type="title"/>
          </p:nvPr>
        </p:nvSpPr>
        <p:spPr>
          <a:xfrm>
            <a:off x="410600" y="128988"/>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Preview of Recommendations  </a:t>
            </a:r>
            <a:br>
              <a:rPr lang="en-US" sz="3200" b="1" i="0" u="none" strike="noStrike" cap="none" dirty="0">
                <a:solidFill>
                  <a:schemeClr val="dk1"/>
                </a:solidFill>
                <a:latin typeface="Helvetica Neue"/>
                <a:ea typeface="Helvetica Neue"/>
                <a:cs typeface="Helvetica Neue"/>
                <a:sym typeface="Helvetica Neue"/>
              </a:rPr>
            </a:br>
            <a:r>
              <a:rPr lang="en-US" sz="2100" b="1" i="0" u="none" strike="noStrike" cap="none" dirty="0">
                <a:solidFill>
                  <a:schemeClr val="dk1"/>
                </a:solidFill>
                <a:latin typeface="Helvetica Neue"/>
                <a:ea typeface="Helvetica Neue"/>
                <a:cs typeface="Helvetica Neue"/>
                <a:sym typeface="Helvetica Neue"/>
              </a:rPr>
              <a:t>Restructuring - </a:t>
            </a:r>
            <a:r>
              <a:rPr lang="en-US" sz="2100" b="1" dirty="0">
                <a:solidFill>
                  <a:schemeClr val="dk1"/>
                </a:solidFill>
                <a:latin typeface="Helvetica Neue"/>
                <a:ea typeface="Helvetica Neue"/>
                <a:cs typeface="Helvetica Neue"/>
                <a:sym typeface="Helvetica Neue"/>
              </a:rPr>
              <a:t>Divisions and Colleges</a:t>
            </a:r>
            <a:endParaRPr sz="3200" b="1" i="0" u="none" strike="noStrike" cap="none" dirty="0">
              <a:solidFill>
                <a:schemeClr val="dk1"/>
              </a:solidFill>
              <a:latin typeface="Helvetica Neue"/>
              <a:ea typeface="Helvetica Neue"/>
              <a:cs typeface="Helvetica Neue"/>
              <a:sym typeface="Helvetica Neue"/>
            </a:endParaRPr>
          </a:p>
        </p:txBody>
      </p:sp>
      <p:pic>
        <p:nvPicPr>
          <p:cNvPr id="106" name="Google Shape;106;g8d90b5223c_1_81" descr="Miami Arch at Miami University in Oxford, Ohio"/>
          <p:cNvPicPr preferRelativeResize="0"/>
          <p:nvPr/>
        </p:nvPicPr>
        <p:blipFill>
          <a:blip r:embed="rId3">
            <a:alphaModFix/>
          </a:blip>
          <a:stretch>
            <a:fillRect/>
          </a:stretch>
        </p:blipFill>
        <p:spPr>
          <a:xfrm>
            <a:off x="646125" y="1701100"/>
            <a:ext cx="3879606" cy="2796328"/>
          </a:xfrm>
          <a:prstGeom prst="rect">
            <a:avLst/>
          </a:prstGeom>
          <a:noFill/>
          <a:ln>
            <a:noFill/>
          </a:ln>
        </p:spPr>
      </p:pic>
      <p:sp>
        <p:nvSpPr>
          <p:cNvPr id="104" name="Google Shape;104;g8d90b5223c_1_81"/>
          <p:cNvSpPr txBox="1">
            <a:spLocks noGrp="1"/>
          </p:cNvSpPr>
          <p:nvPr>
            <p:ph type="body" idx="4"/>
          </p:nvPr>
        </p:nvSpPr>
        <p:spPr>
          <a:xfrm>
            <a:off x="5112725" y="1057500"/>
            <a:ext cx="3879600" cy="38031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endParaRPr sz="1600" b="1" dirty="0">
              <a:solidFill>
                <a:schemeClr val="dk1"/>
              </a:solidFill>
            </a:endParaRPr>
          </a:p>
          <a:p>
            <a:pPr marL="457200" lvl="0" indent="-330200" algn="l" rtl="0">
              <a:spcBef>
                <a:spcPts val="400"/>
              </a:spcBef>
              <a:spcAft>
                <a:spcPts val="0"/>
              </a:spcAft>
              <a:buClr>
                <a:schemeClr val="dk1"/>
              </a:buClr>
              <a:buSzPts val="1600"/>
              <a:buChar char="»"/>
            </a:pPr>
            <a:r>
              <a:rPr lang="en-US" sz="1600" b="1" dirty="0">
                <a:solidFill>
                  <a:schemeClr val="dk1"/>
                </a:solidFill>
              </a:rPr>
              <a:t>Diversity and Inclusion Communications Manager</a:t>
            </a:r>
            <a:br>
              <a:rPr lang="en-US" sz="1600" b="1" dirty="0">
                <a:solidFill>
                  <a:schemeClr val="dk1"/>
                </a:solidFill>
              </a:rPr>
            </a:br>
            <a:endParaRPr sz="1600" b="1" dirty="0">
              <a:solidFill>
                <a:schemeClr val="dk1"/>
              </a:solidFill>
            </a:endParaRPr>
          </a:p>
          <a:p>
            <a:pPr marL="457200" lvl="0" indent="-330200" algn="l" rtl="0">
              <a:spcBef>
                <a:spcPts val="0"/>
              </a:spcBef>
              <a:spcAft>
                <a:spcPts val="0"/>
              </a:spcAft>
              <a:buClr>
                <a:schemeClr val="dk1"/>
              </a:buClr>
              <a:buSzPts val="1600"/>
              <a:buChar char="»"/>
            </a:pPr>
            <a:r>
              <a:rPr lang="en-US" sz="1650" b="1" dirty="0">
                <a:solidFill>
                  <a:schemeClr val="dk1"/>
                </a:solidFill>
                <a:latin typeface="Arial"/>
                <a:ea typeface="Arial"/>
                <a:cs typeface="Arial"/>
                <a:sym typeface="Arial"/>
              </a:rPr>
              <a:t>Divisional Diversity Specialists</a:t>
            </a:r>
            <a:br>
              <a:rPr lang="en-US" sz="1650" b="1" dirty="0">
                <a:solidFill>
                  <a:schemeClr val="dk1"/>
                </a:solidFill>
                <a:latin typeface="Arial"/>
                <a:ea typeface="Arial"/>
                <a:cs typeface="Arial"/>
                <a:sym typeface="Arial"/>
              </a:rPr>
            </a:br>
            <a:endParaRPr sz="1650" b="1" dirty="0">
              <a:solidFill>
                <a:schemeClr val="dk1"/>
              </a:solidFill>
              <a:latin typeface="Arial"/>
              <a:ea typeface="Arial"/>
              <a:cs typeface="Arial"/>
              <a:sym typeface="Arial"/>
            </a:endParaRPr>
          </a:p>
          <a:p>
            <a:pPr marL="457200" lvl="0" indent="-330200" algn="l" rtl="0">
              <a:spcBef>
                <a:spcPts val="0"/>
              </a:spcBef>
              <a:spcAft>
                <a:spcPts val="0"/>
              </a:spcAft>
              <a:buClr>
                <a:schemeClr val="dk1"/>
              </a:buClr>
              <a:buSzPts val="1600"/>
              <a:buChar char="»"/>
            </a:pPr>
            <a:r>
              <a:rPr lang="en-US" sz="1650" b="1" dirty="0">
                <a:solidFill>
                  <a:schemeClr val="dk1"/>
                </a:solidFill>
                <a:latin typeface="Arial"/>
                <a:ea typeface="Arial"/>
                <a:cs typeface="Arial"/>
                <a:sym typeface="Arial"/>
              </a:rPr>
              <a:t>Student Ambassadors</a:t>
            </a:r>
            <a:endParaRPr sz="1650" b="1"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id="{DD12C091-8BBB-4FB7-81EF-62E5F98CD03C}"/>
              </a:ext>
            </a:extLst>
          </p:cNvPr>
          <p:cNvSpPr>
            <a:spLocks noGrp="1"/>
          </p:cNvSpPr>
          <p:nvPr>
            <p:ph type="title" idx="4294967295"/>
          </p:nvPr>
        </p:nvSpPr>
        <p:spPr>
          <a:xfrm>
            <a:off x="1104138" y="435573"/>
            <a:ext cx="7886700" cy="274001"/>
          </a:xfrm>
          <a:prstGeom prst="rect">
            <a:avLst/>
          </a:prstGeom>
        </p:spPr>
        <p:txBody>
          <a:bodyPr/>
          <a:lstStyle/>
          <a:p>
            <a:r>
              <a:rPr lang="en-US" dirty="0">
                <a:solidFill>
                  <a:schemeClr val="bg1"/>
                </a:solidFill>
              </a:rPr>
              <a:t>Miami University Structure Part 2</a:t>
            </a:r>
          </a:p>
        </p:txBody>
      </p:sp>
      <p:pic>
        <p:nvPicPr>
          <p:cNvPr id="111" name="Google Shape;111;g8c40c0bddf_4_0" descr="Miami's Divisional Structure showing that Diversity &amp; Inclusion, General Council, Communications &amp; Marketing, Advancement, Enrollment Management &amp; Student Services, Student Life, Provost &amp; Academic Affairs, Institutional Relations, Research &amp; Innovation, Information Technology, Inter-Collegiate Athletics, and Finance &amp; Business Services all report to the President's Office"/>
          <p:cNvPicPr preferRelativeResize="0"/>
          <p:nvPr/>
        </p:nvPicPr>
        <p:blipFill>
          <a:blip r:embed="rId3">
            <a:alphaModFix/>
          </a:blip>
          <a:stretch>
            <a:fillRect/>
          </a:stretch>
        </p:blipFill>
        <p:spPr>
          <a:xfrm>
            <a:off x="0" y="-174812"/>
            <a:ext cx="9144000" cy="51454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 name="Title 1">
            <a:extLst>
              <a:ext uri="{FF2B5EF4-FFF2-40B4-BE49-F238E27FC236}">
                <a16:creationId xmlns:a16="http://schemas.microsoft.com/office/drawing/2014/main" id="{6F528C48-EA62-4E13-AFF6-BE0677EFEEAB}"/>
              </a:ext>
            </a:extLst>
          </p:cNvPr>
          <p:cNvSpPr>
            <a:spLocks noGrp="1"/>
          </p:cNvSpPr>
          <p:nvPr>
            <p:ph type="title" idx="4294967295"/>
          </p:nvPr>
        </p:nvSpPr>
        <p:spPr>
          <a:xfrm>
            <a:off x="0" y="998842"/>
            <a:ext cx="7886700" cy="993775"/>
          </a:xfrm>
          <a:prstGeom prst="rect">
            <a:avLst/>
          </a:prstGeom>
        </p:spPr>
        <p:txBody>
          <a:bodyPr/>
          <a:lstStyle/>
          <a:p>
            <a:r>
              <a:rPr lang="en-US" dirty="0">
                <a:solidFill>
                  <a:schemeClr val="bg1"/>
                </a:solidFill>
              </a:rPr>
              <a:t>Miami University Proposed DEI Restructure </a:t>
            </a:r>
          </a:p>
        </p:txBody>
      </p:sp>
      <p:pic>
        <p:nvPicPr>
          <p:cNvPr id="116" name="Google Shape;116;g8c40c0bddf_3_23" descr="Miami University’s Proposed Diversity, Equity, and Inclusion Restructure. New positions like Student Ambassadors under Diversity and Inclusion, Civil Rights/Title IX Attorney under General Council, DEI Communication Specialist under Communications and Marketing, Advancement DEI Specialist(s) under Advancement, DEI EMSS Specialist(s) under Enrollment Management and Student Services, Student Life DEI Specialist(s) under Student Life, DEI Specialist at Each College under Provost and Academic Affairs, DEI Specialist for Institutional Relations under Institutional Relations, DEI Specialist for Research and Innovation under Research and Innovation, IT DEI Specialist under Information Technology, ICA DEI Specialist under Inter-Collegiate Athletics, and Finance and Business Services DEI Specialist under Finance and Business Services are proposed. They will all report to the Vice President of Diversity and Inclusion who will supervise and work with the Senior Director of DEI and the Council on Diversity and Inclusion (CODI), which is advisory-focused. The DEI actions will be coordinated with DEI leaders of each division/unit."/>
          <p:cNvPicPr preferRelativeResize="0"/>
          <p:nvPr/>
        </p:nvPicPr>
        <p:blipFill>
          <a:blip r:embed="rId3">
            <a:alphaModFix/>
          </a:blip>
          <a:stretch>
            <a:fillRect/>
          </a:stretch>
        </p:blipFill>
        <p:spPr>
          <a:xfrm>
            <a:off x="0" y="-510989"/>
            <a:ext cx="9140616"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g8d90b5223c_1_19"/>
          <p:cNvSpPr txBox="1">
            <a:spLocks noGrp="1"/>
          </p:cNvSpPr>
          <p:nvPr>
            <p:ph type="title"/>
          </p:nvPr>
        </p:nvSpPr>
        <p:spPr>
          <a:xfrm>
            <a:off x="458850" y="160850"/>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Preview of Recommendations  </a:t>
            </a:r>
            <a:r>
              <a:rPr lang="en-US" sz="3200" b="1" dirty="0">
                <a:solidFill>
                  <a:schemeClr val="dk1"/>
                </a:solidFill>
                <a:latin typeface="Helvetica Neue"/>
                <a:ea typeface="Helvetica Neue"/>
                <a:cs typeface="Helvetica Neue"/>
                <a:sym typeface="Helvetica Neue"/>
              </a:rPr>
              <a:t>Examining Policies and Procedures</a:t>
            </a:r>
            <a:r>
              <a:rPr lang="en-US" sz="3200" b="1" i="0" u="none" strike="noStrike" cap="none" dirty="0">
                <a:solidFill>
                  <a:schemeClr val="dk1"/>
                </a:solidFill>
                <a:latin typeface="Helvetica Neue"/>
                <a:ea typeface="Helvetica Neue"/>
                <a:cs typeface="Helvetica Neue"/>
                <a:sym typeface="Helvetica Neue"/>
              </a:rPr>
              <a:t>  </a:t>
            </a:r>
            <a:endParaRPr sz="3200" b="1" i="0" u="none" strike="noStrike" cap="none" dirty="0">
              <a:solidFill>
                <a:schemeClr val="dk1"/>
              </a:solidFill>
              <a:latin typeface="Helvetica Neue"/>
              <a:ea typeface="Helvetica Neue"/>
              <a:cs typeface="Helvetica Neue"/>
              <a:sym typeface="Helvetica Neue"/>
            </a:endParaRPr>
          </a:p>
        </p:txBody>
      </p:sp>
      <p:pic>
        <p:nvPicPr>
          <p:cNvPr id="123" name="Google Shape;123;g8d90b5223c_1_19" descr="Western Campus Monument at Miami University in Oxford, Ohio"/>
          <p:cNvPicPr preferRelativeResize="0"/>
          <p:nvPr/>
        </p:nvPicPr>
        <p:blipFill>
          <a:blip r:embed="rId3">
            <a:alphaModFix/>
          </a:blip>
          <a:stretch>
            <a:fillRect/>
          </a:stretch>
        </p:blipFill>
        <p:spPr>
          <a:xfrm>
            <a:off x="1199151" y="1647225"/>
            <a:ext cx="1960773" cy="2941549"/>
          </a:xfrm>
          <a:prstGeom prst="rect">
            <a:avLst/>
          </a:prstGeom>
          <a:noFill/>
          <a:ln>
            <a:noFill/>
          </a:ln>
        </p:spPr>
      </p:pic>
      <p:sp>
        <p:nvSpPr>
          <p:cNvPr id="121" name="Google Shape;121;g8d90b5223c_1_19"/>
          <p:cNvSpPr txBox="1">
            <a:spLocks noGrp="1"/>
          </p:cNvSpPr>
          <p:nvPr>
            <p:ph type="body" idx="4"/>
          </p:nvPr>
        </p:nvSpPr>
        <p:spPr>
          <a:xfrm>
            <a:off x="3725216" y="1523528"/>
            <a:ext cx="4773600" cy="2735400"/>
          </a:xfrm>
          <a:prstGeom prst="rect">
            <a:avLst/>
          </a:prstGeom>
          <a:noFill/>
          <a:ln>
            <a:noFill/>
          </a:ln>
        </p:spPr>
        <p:txBody>
          <a:bodyPr spcFirstLastPara="1" wrap="square" lIns="91425" tIns="45700" rIns="91425" bIns="45700" anchor="t" anchorCtr="0">
            <a:noAutofit/>
          </a:bodyPr>
          <a:lstStyle/>
          <a:p>
            <a:pPr marL="342900" lvl="0" indent="-400050" algn="l" rtl="0">
              <a:lnSpc>
                <a:spcPct val="100000"/>
              </a:lnSpc>
              <a:spcBef>
                <a:spcPts val="400"/>
              </a:spcBef>
              <a:spcAft>
                <a:spcPts val="0"/>
              </a:spcAft>
              <a:buClr>
                <a:srgbClr val="C80A2A"/>
              </a:buClr>
              <a:buSzPts val="2500"/>
              <a:buChar char="»"/>
            </a:pPr>
            <a:r>
              <a:rPr lang="en-US" sz="2400" b="1" dirty="0">
                <a:solidFill>
                  <a:srgbClr val="C80A2A"/>
                </a:solidFill>
              </a:rPr>
              <a:t>Naming Rights</a:t>
            </a:r>
            <a:endParaRPr sz="2400" b="1" dirty="0">
              <a:solidFill>
                <a:srgbClr val="C80A2A"/>
              </a:solidFill>
            </a:endParaRPr>
          </a:p>
          <a:p>
            <a:pPr marL="914400" lvl="0" indent="0" algn="l" rtl="0">
              <a:lnSpc>
                <a:spcPct val="100000"/>
              </a:lnSpc>
              <a:spcBef>
                <a:spcPts val="400"/>
              </a:spcBef>
              <a:spcAft>
                <a:spcPts val="0"/>
              </a:spcAft>
              <a:buNone/>
            </a:pPr>
            <a:endParaRPr sz="1900" dirty="0">
              <a:solidFill>
                <a:srgbClr val="C80A2A"/>
              </a:solidFill>
            </a:endParaRPr>
          </a:p>
          <a:p>
            <a:pPr marL="342900" lvl="0" indent="-400050" algn="l" rtl="0">
              <a:spcBef>
                <a:spcPts val="400"/>
              </a:spcBef>
              <a:spcAft>
                <a:spcPts val="0"/>
              </a:spcAft>
              <a:buClr>
                <a:schemeClr val="dk1"/>
              </a:buClr>
              <a:buSzPts val="2500"/>
              <a:buChar char="»"/>
            </a:pPr>
            <a:r>
              <a:rPr lang="en-US" sz="2400" b="1" dirty="0">
                <a:solidFill>
                  <a:schemeClr val="dk1"/>
                </a:solidFill>
              </a:rPr>
              <a:t>Scholarships</a:t>
            </a:r>
            <a:br>
              <a:rPr lang="en-US" sz="2400" b="1" dirty="0">
                <a:solidFill>
                  <a:schemeClr val="dk1"/>
                </a:solidFill>
              </a:rPr>
            </a:br>
            <a:endParaRPr sz="2400" b="1" dirty="0">
              <a:solidFill>
                <a:schemeClr val="dk1"/>
              </a:solidFill>
            </a:endParaRPr>
          </a:p>
          <a:p>
            <a:pPr marL="342900" lvl="0" indent="-393700" algn="l" rtl="0">
              <a:spcBef>
                <a:spcPts val="400"/>
              </a:spcBef>
              <a:spcAft>
                <a:spcPts val="0"/>
              </a:spcAft>
              <a:buClr>
                <a:schemeClr val="dk1"/>
              </a:buClr>
              <a:buSzPts val="2400"/>
              <a:buChar char="»"/>
            </a:pPr>
            <a:r>
              <a:rPr lang="en-US" sz="2400" b="1" dirty="0">
                <a:solidFill>
                  <a:schemeClr val="dk1"/>
                </a:solidFill>
              </a:rPr>
              <a:t>ACT/SAT</a:t>
            </a:r>
            <a:endParaRPr sz="2400" b="1" dirty="0">
              <a:solidFill>
                <a:schemeClr val="dk1"/>
              </a:solidFill>
            </a:endParaRPr>
          </a:p>
          <a:p>
            <a:pPr marL="914400" lvl="0" indent="0" algn="l" rtl="0">
              <a:spcBef>
                <a:spcPts val="400"/>
              </a:spcBef>
              <a:spcAft>
                <a:spcPts val="0"/>
              </a:spcAft>
              <a:buNone/>
            </a:pPr>
            <a:endParaRPr sz="1900" dirty="0">
              <a:solidFill>
                <a:schemeClr val="dk1"/>
              </a:solidFill>
            </a:endParaRPr>
          </a:p>
          <a:p>
            <a:pPr marL="342900" lvl="0" indent="-387350" algn="l" rtl="0">
              <a:spcBef>
                <a:spcPts val="400"/>
              </a:spcBef>
              <a:spcAft>
                <a:spcPts val="0"/>
              </a:spcAft>
              <a:buClr>
                <a:schemeClr val="dk1"/>
              </a:buClr>
              <a:buSzPts val="2500"/>
              <a:buChar char="»"/>
            </a:pPr>
            <a:r>
              <a:rPr lang="en-US" sz="2400" b="1" dirty="0">
                <a:solidFill>
                  <a:schemeClr val="dk1"/>
                </a:solidFill>
              </a:rPr>
              <a:t>University Calendar/Holiday Celebration</a:t>
            </a:r>
            <a:endParaRPr sz="2400" b="1"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8b57f2c1e9_0_271"/>
          <p:cNvSpPr txBox="1">
            <a:spLocks noGrp="1"/>
          </p:cNvSpPr>
          <p:nvPr>
            <p:ph type="title"/>
          </p:nvPr>
        </p:nvSpPr>
        <p:spPr>
          <a:xfrm>
            <a:off x="402200" y="494313"/>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Opportunity for Audience Engagement</a:t>
            </a:r>
            <a:endParaRPr sz="3200" b="1" i="0" u="none" strike="noStrike" cap="none" dirty="0">
              <a:solidFill>
                <a:schemeClr val="dk1"/>
              </a:solidFill>
              <a:latin typeface="Helvetica Neue"/>
              <a:ea typeface="Helvetica Neue"/>
              <a:cs typeface="Helvetica Neue"/>
              <a:sym typeface="Helvetica Neue"/>
            </a:endParaRPr>
          </a:p>
        </p:txBody>
      </p:sp>
      <p:sp>
        <p:nvSpPr>
          <p:cNvPr id="129" name="Google Shape;129;g8b57f2c1e9_0_271"/>
          <p:cNvSpPr txBox="1">
            <a:spLocks noGrp="1"/>
          </p:cNvSpPr>
          <p:nvPr>
            <p:ph type="body" idx="1"/>
          </p:nvPr>
        </p:nvSpPr>
        <p:spPr>
          <a:xfrm>
            <a:off x="1100225" y="1574801"/>
            <a:ext cx="7363200" cy="1618500"/>
          </a:xfrm>
          <a:prstGeom prst="rect">
            <a:avLst/>
          </a:prstGeom>
          <a:solidFill>
            <a:srgbClr val="B61E2E"/>
          </a:solid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3200"/>
              <a:buNone/>
            </a:pPr>
            <a:r>
              <a:rPr lang="en-US" sz="6400" dirty="0">
                <a:solidFill>
                  <a:srgbClr val="FFFFFF"/>
                </a:solidFill>
                <a:latin typeface="Helvetica Neue"/>
                <a:ea typeface="Helvetica Neue"/>
                <a:cs typeface="Helvetica Neue"/>
                <a:sym typeface="Helvetica Neue"/>
              </a:rPr>
              <a:t>Q &amp; A</a:t>
            </a:r>
            <a:endParaRPr sz="6400" dirty="0">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5" name="Google Shape;45;p2"/>
          <p:cNvSpPr txBox="1">
            <a:spLocks noGrp="1"/>
          </p:cNvSpPr>
          <p:nvPr>
            <p:ph type="title"/>
          </p:nvPr>
        </p:nvSpPr>
        <p:spPr>
          <a:xfrm>
            <a:off x="493825" y="241438"/>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Agenda </a:t>
            </a:r>
            <a:endParaRPr sz="3200" b="1" i="0" u="none" strike="noStrike" cap="none" dirty="0">
              <a:solidFill>
                <a:schemeClr val="dk1"/>
              </a:solidFill>
              <a:latin typeface="Helvetica Neue"/>
              <a:ea typeface="Helvetica Neue"/>
              <a:cs typeface="Helvetica Neue"/>
              <a:sym typeface="Helvetica Neue"/>
            </a:endParaRPr>
          </a:p>
        </p:txBody>
      </p:sp>
      <p:sp>
        <p:nvSpPr>
          <p:cNvPr id="44" name="Google Shape;44;p2"/>
          <p:cNvSpPr txBox="1">
            <a:spLocks noGrp="1"/>
          </p:cNvSpPr>
          <p:nvPr>
            <p:ph type="body" idx="2"/>
          </p:nvPr>
        </p:nvSpPr>
        <p:spPr>
          <a:xfrm>
            <a:off x="517525" y="732452"/>
            <a:ext cx="4748213" cy="527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Helvetica Neue"/>
              <a:buNone/>
            </a:pPr>
            <a:r>
              <a:rPr lang="en-US"/>
              <a:t>Our Time Together </a:t>
            </a:r>
            <a:endParaRPr/>
          </a:p>
        </p:txBody>
      </p:sp>
      <p:pic>
        <p:nvPicPr>
          <p:cNvPr id="46" name="Google Shape;46;p2" descr="Tri Delt Sundial at Miami University in Oxford, Ohio"/>
          <p:cNvPicPr preferRelativeResize="0"/>
          <p:nvPr/>
        </p:nvPicPr>
        <p:blipFill rotWithShape="1">
          <a:blip r:embed="rId3">
            <a:alphaModFix/>
          </a:blip>
          <a:srcRect/>
          <a:stretch/>
        </p:blipFill>
        <p:spPr>
          <a:xfrm>
            <a:off x="493825" y="1702835"/>
            <a:ext cx="3416925" cy="2277655"/>
          </a:xfrm>
          <a:prstGeom prst="rect">
            <a:avLst/>
          </a:prstGeom>
          <a:noFill/>
          <a:ln>
            <a:noFill/>
          </a:ln>
        </p:spPr>
      </p:pic>
      <p:sp>
        <p:nvSpPr>
          <p:cNvPr id="43" name="Google Shape;43;p2"/>
          <p:cNvSpPr txBox="1">
            <a:spLocks noGrp="1"/>
          </p:cNvSpPr>
          <p:nvPr>
            <p:ph type="body" idx="4"/>
          </p:nvPr>
        </p:nvSpPr>
        <p:spPr>
          <a:xfrm>
            <a:off x="4245025" y="1473950"/>
            <a:ext cx="4475100" cy="2735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00"/>
              </a:spcBef>
              <a:spcAft>
                <a:spcPts val="0"/>
              </a:spcAft>
              <a:buClr>
                <a:srgbClr val="C80A2A"/>
              </a:buClr>
              <a:buSzPts val="1600"/>
              <a:buFont typeface="Merriweather Sans"/>
              <a:buChar char="»"/>
            </a:pPr>
            <a:r>
              <a:rPr lang="en-US" dirty="0">
                <a:solidFill>
                  <a:srgbClr val="C80A2A"/>
                </a:solidFill>
              </a:rPr>
              <a:t>Explanation of Pillar via the President’s Charge</a:t>
            </a:r>
            <a:endParaRPr dirty="0">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dirty="0">
                <a:solidFill>
                  <a:srgbClr val="C80A2A"/>
                </a:solidFill>
              </a:rPr>
              <a:t>Subcommittee’s Interpretation and Discussions</a:t>
            </a:r>
            <a:endParaRPr dirty="0">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dirty="0">
                <a:solidFill>
                  <a:srgbClr val="C80A2A"/>
                </a:solidFill>
              </a:rPr>
              <a:t>Preview of Recommendations</a:t>
            </a:r>
            <a:endParaRPr dirty="0">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dirty="0">
                <a:solidFill>
                  <a:srgbClr val="C80A2A"/>
                </a:solidFill>
              </a:rPr>
              <a:t>Opportunity for Audience Engagement </a:t>
            </a:r>
            <a:endParaRPr dirty="0">
              <a:solidFill>
                <a:srgbClr val="C80A2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2" name="Google Shape;52;g8b57f2c1e9_0_1"/>
          <p:cNvSpPr txBox="1">
            <a:spLocks noGrp="1"/>
          </p:cNvSpPr>
          <p:nvPr>
            <p:ph type="title"/>
          </p:nvPr>
        </p:nvSpPr>
        <p:spPr>
          <a:xfrm>
            <a:off x="380675" y="625750"/>
            <a:ext cx="8493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2300" b="1" dirty="0">
                <a:solidFill>
                  <a:schemeClr val="dk1"/>
                </a:solidFill>
                <a:latin typeface="Helvetica Neue"/>
                <a:ea typeface="Helvetica Neue"/>
                <a:cs typeface="Helvetica Neue"/>
                <a:sym typeface="Helvetica Neue"/>
              </a:rPr>
              <a:t>Structural &amp; Resource Support </a:t>
            </a:r>
            <a:r>
              <a:rPr lang="en-US" sz="2300" b="1" i="0" u="none" strike="noStrike" cap="none" dirty="0">
                <a:solidFill>
                  <a:schemeClr val="dk1"/>
                </a:solidFill>
                <a:latin typeface="Helvetica Neue"/>
                <a:ea typeface="Helvetica Neue"/>
                <a:cs typeface="Helvetica Neue"/>
                <a:sym typeface="Helvetica Neue"/>
              </a:rPr>
              <a:t>- </a:t>
            </a:r>
            <a:r>
              <a:rPr lang="en-US" sz="2300" b="1" dirty="0">
                <a:solidFill>
                  <a:schemeClr val="dk1"/>
                </a:solidFill>
                <a:latin typeface="Helvetica Neue"/>
                <a:ea typeface="Helvetica Neue"/>
                <a:cs typeface="Helvetica Neue"/>
                <a:sym typeface="Helvetica Neue"/>
              </a:rPr>
              <a:t>Sub Committee Members</a:t>
            </a:r>
            <a:r>
              <a:rPr lang="en-US" sz="2400" b="1" i="0" u="none" strike="noStrike" cap="none" dirty="0">
                <a:solidFill>
                  <a:schemeClr val="dk1"/>
                </a:solidFill>
                <a:latin typeface="Helvetica Neue"/>
                <a:ea typeface="Helvetica Neue"/>
                <a:cs typeface="Helvetica Neue"/>
                <a:sym typeface="Helvetica Neue"/>
              </a:rPr>
              <a:t> </a:t>
            </a:r>
            <a:endParaRPr sz="2400" b="1" i="0" u="none" strike="noStrike" cap="none" dirty="0">
              <a:solidFill>
                <a:schemeClr val="dk1"/>
              </a:solidFill>
              <a:latin typeface="Helvetica Neue"/>
              <a:ea typeface="Helvetica Neue"/>
              <a:cs typeface="Helvetica Neue"/>
              <a:sym typeface="Helvetica Neue"/>
            </a:endParaRPr>
          </a:p>
        </p:txBody>
      </p:sp>
      <p:sp>
        <p:nvSpPr>
          <p:cNvPr id="51" name="Google Shape;51;g8b57f2c1e9_0_1"/>
          <p:cNvSpPr txBox="1">
            <a:spLocks noGrp="1"/>
          </p:cNvSpPr>
          <p:nvPr>
            <p:ph type="body" idx="4"/>
          </p:nvPr>
        </p:nvSpPr>
        <p:spPr>
          <a:xfrm>
            <a:off x="494080" y="1277584"/>
            <a:ext cx="4475100" cy="3608969"/>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1200" dirty="0" err="1">
                <a:solidFill>
                  <a:schemeClr val="dk1"/>
                </a:solidFill>
              </a:rPr>
              <a:t>Kyndal</a:t>
            </a:r>
            <a:r>
              <a:rPr lang="en-US" sz="1200" dirty="0">
                <a:solidFill>
                  <a:schemeClr val="dk1"/>
                </a:solidFill>
              </a:rPr>
              <a:t> Fletcher -  Student, Contributor</a:t>
            </a:r>
          </a:p>
          <a:p>
            <a:pPr marL="0" lvl="0" indent="0" algn="l" rtl="0">
              <a:spcBef>
                <a:spcPts val="400"/>
              </a:spcBef>
              <a:spcAft>
                <a:spcPts val="0"/>
              </a:spcAft>
              <a:buNone/>
            </a:pPr>
            <a:r>
              <a:rPr lang="en-US" sz="1200" dirty="0">
                <a:solidFill>
                  <a:schemeClr val="dk1"/>
                </a:solidFill>
                <a:highlight>
                  <a:schemeClr val="lt1"/>
                </a:highlight>
              </a:rPr>
              <a:t>	fletchka@miamioh.edu</a:t>
            </a:r>
            <a:endParaRPr sz="1200" dirty="0">
              <a:solidFill>
                <a:schemeClr val="dk1"/>
              </a:solidFill>
            </a:endParaRPr>
          </a:p>
          <a:p>
            <a:pPr marL="0" lvl="0" indent="0" algn="l" rtl="0">
              <a:spcBef>
                <a:spcPts val="400"/>
              </a:spcBef>
              <a:spcAft>
                <a:spcPts val="0"/>
              </a:spcAft>
              <a:buClr>
                <a:schemeClr val="accent3"/>
              </a:buClr>
              <a:buSzPts val="1100"/>
              <a:buFont typeface="Arial"/>
              <a:buNone/>
            </a:pPr>
            <a:r>
              <a:rPr lang="en-US" sz="1200" dirty="0">
                <a:solidFill>
                  <a:schemeClr val="dk1"/>
                </a:solidFill>
              </a:rPr>
              <a:t>Frank Huang - College of Creative Arts</a:t>
            </a:r>
          </a:p>
          <a:p>
            <a:pPr marL="0" lvl="0" indent="0" algn="l" rtl="0">
              <a:spcBef>
                <a:spcPts val="400"/>
              </a:spcBef>
              <a:spcAft>
                <a:spcPts val="0"/>
              </a:spcAft>
              <a:buClr>
                <a:schemeClr val="accent3"/>
              </a:buClr>
              <a:buSzPts val="1100"/>
              <a:buFont typeface="Arial"/>
              <a:buNone/>
            </a:pPr>
            <a:r>
              <a:rPr lang="en-US" sz="1200" dirty="0">
                <a:solidFill>
                  <a:schemeClr val="dk1"/>
                </a:solidFill>
                <a:highlight>
                  <a:schemeClr val="lt1"/>
                </a:highlight>
              </a:rPr>
              <a:t>	huangfd@miamioh.edu</a:t>
            </a:r>
            <a:endParaRPr sz="1200" dirty="0">
              <a:solidFill>
                <a:schemeClr val="dk1"/>
              </a:solidFill>
            </a:endParaRPr>
          </a:p>
          <a:p>
            <a:pPr marL="0" lvl="0" indent="0" algn="l" rtl="0">
              <a:lnSpc>
                <a:spcPct val="100000"/>
              </a:lnSpc>
              <a:spcBef>
                <a:spcPts val="400"/>
              </a:spcBef>
              <a:spcAft>
                <a:spcPts val="0"/>
              </a:spcAft>
              <a:buNone/>
            </a:pPr>
            <a:r>
              <a:rPr lang="en-US" sz="1200" dirty="0">
                <a:solidFill>
                  <a:schemeClr val="dk1"/>
                </a:solidFill>
              </a:rPr>
              <a:t>Spencer </a:t>
            </a:r>
            <a:r>
              <a:rPr lang="en-US" sz="1200" dirty="0" err="1">
                <a:solidFill>
                  <a:schemeClr val="dk1"/>
                </a:solidFill>
              </a:rPr>
              <a:t>Izor</a:t>
            </a:r>
            <a:r>
              <a:rPr lang="en-US" sz="1200" dirty="0">
                <a:solidFill>
                  <a:schemeClr val="dk1"/>
                </a:solidFill>
              </a:rPr>
              <a:t> (Subcommittee Chair) - University Advancement</a:t>
            </a:r>
          </a:p>
          <a:p>
            <a:pPr marL="0" lvl="0" indent="0" algn="l" rtl="0">
              <a:lnSpc>
                <a:spcPct val="100000"/>
              </a:lnSpc>
              <a:spcBef>
                <a:spcPts val="400"/>
              </a:spcBef>
              <a:spcAft>
                <a:spcPts val="0"/>
              </a:spcAft>
              <a:buNone/>
            </a:pPr>
            <a:r>
              <a:rPr lang="en-US" sz="1200" dirty="0">
                <a:solidFill>
                  <a:schemeClr val="dk1"/>
                </a:solidFill>
                <a:highlight>
                  <a:srgbClr val="FFFFFF"/>
                </a:highlight>
              </a:rPr>
              <a:t>	izorsk@miamioh.edu</a:t>
            </a:r>
            <a:endParaRPr sz="1200" dirty="0">
              <a:solidFill>
                <a:schemeClr val="dk1"/>
              </a:solidFill>
            </a:endParaRPr>
          </a:p>
          <a:p>
            <a:pPr marL="0" lvl="0" indent="0" algn="l" rtl="0">
              <a:lnSpc>
                <a:spcPct val="100000"/>
              </a:lnSpc>
              <a:spcBef>
                <a:spcPts val="400"/>
              </a:spcBef>
              <a:spcAft>
                <a:spcPts val="0"/>
              </a:spcAft>
              <a:buNone/>
            </a:pPr>
            <a:r>
              <a:rPr lang="en-US" sz="1200" dirty="0">
                <a:solidFill>
                  <a:schemeClr val="dk1"/>
                </a:solidFill>
              </a:rPr>
              <a:t>Stephen Lippman - College of Arts and Science</a:t>
            </a:r>
            <a:endParaRPr sz="1200" dirty="0">
              <a:solidFill>
                <a:schemeClr val="dk1"/>
              </a:solidFill>
            </a:endParaRPr>
          </a:p>
          <a:p>
            <a:pPr marL="0" lvl="0" indent="0" algn="l" rtl="0">
              <a:lnSpc>
                <a:spcPct val="100000"/>
              </a:lnSpc>
              <a:spcBef>
                <a:spcPts val="400"/>
              </a:spcBef>
              <a:spcAft>
                <a:spcPts val="0"/>
              </a:spcAft>
              <a:buNone/>
            </a:pPr>
            <a:r>
              <a:rPr lang="en-US" sz="1200" dirty="0">
                <a:solidFill>
                  <a:schemeClr val="dk1"/>
                </a:solidFill>
                <a:highlight>
                  <a:srgbClr val="FFFFFF"/>
                </a:highlight>
              </a:rPr>
              <a:t>	lippmas@miamioh.edu</a:t>
            </a:r>
            <a:endParaRPr sz="1200" dirty="0">
              <a:solidFill>
                <a:schemeClr val="dk1"/>
              </a:solidFill>
            </a:endParaRPr>
          </a:p>
          <a:p>
            <a:pPr marL="0" lvl="0" indent="0" algn="l" rtl="0">
              <a:lnSpc>
                <a:spcPct val="100000"/>
              </a:lnSpc>
              <a:spcBef>
                <a:spcPts val="400"/>
              </a:spcBef>
              <a:spcAft>
                <a:spcPts val="0"/>
              </a:spcAft>
              <a:buNone/>
            </a:pPr>
            <a:r>
              <a:rPr lang="en-US" sz="1200" dirty="0">
                <a:solidFill>
                  <a:schemeClr val="dk1"/>
                </a:solidFill>
              </a:rPr>
              <a:t>Krista McDonald - Regional, Libraries</a:t>
            </a:r>
          </a:p>
          <a:p>
            <a:pPr marL="0" lvl="0" indent="0" algn="l" rtl="0">
              <a:lnSpc>
                <a:spcPct val="100000"/>
              </a:lnSpc>
              <a:spcBef>
                <a:spcPts val="400"/>
              </a:spcBef>
              <a:spcAft>
                <a:spcPts val="0"/>
              </a:spcAft>
              <a:buNone/>
            </a:pPr>
            <a:r>
              <a:rPr lang="en-US" sz="1200" dirty="0">
                <a:solidFill>
                  <a:schemeClr val="dk1"/>
                </a:solidFill>
                <a:highlight>
                  <a:srgbClr val="FFFFFF"/>
                </a:highlight>
              </a:rPr>
              <a:t>	mcdonak@miamioh.edu</a:t>
            </a:r>
            <a:endParaRPr sz="1200" dirty="0">
              <a:solidFill>
                <a:schemeClr val="dk1"/>
              </a:solidFill>
            </a:endParaRPr>
          </a:p>
          <a:p>
            <a:pPr marL="0" lvl="0" indent="0" algn="l" rtl="0">
              <a:lnSpc>
                <a:spcPct val="100000"/>
              </a:lnSpc>
              <a:spcBef>
                <a:spcPts val="400"/>
              </a:spcBef>
              <a:spcAft>
                <a:spcPts val="0"/>
              </a:spcAft>
              <a:buNone/>
            </a:pPr>
            <a:r>
              <a:rPr lang="en-US" sz="1200" dirty="0">
                <a:solidFill>
                  <a:schemeClr val="dk1"/>
                </a:solidFill>
              </a:rPr>
              <a:t>April Robles - Enrollment Management and Student Success</a:t>
            </a:r>
            <a:endParaRPr sz="1200" dirty="0">
              <a:solidFill>
                <a:schemeClr val="dk1"/>
              </a:solidFill>
            </a:endParaRPr>
          </a:p>
          <a:p>
            <a:pPr marL="0" lvl="0" indent="0" algn="l" rtl="0">
              <a:lnSpc>
                <a:spcPct val="100000"/>
              </a:lnSpc>
              <a:spcBef>
                <a:spcPts val="400"/>
              </a:spcBef>
              <a:spcAft>
                <a:spcPts val="0"/>
              </a:spcAft>
              <a:buNone/>
            </a:pPr>
            <a:r>
              <a:rPr lang="en-US" sz="1200" dirty="0">
                <a:solidFill>
                  <a:schemeClr val="dk1"/>
                </a:solidFill>
              </a:rPr>
              <a:t>	</a:t>
            </a:r>
            <a:r>
              <a:rPr lang="en-US" sz="1200" dirty="0">
                <a:solidFill>
                  <a:schemeClr val="dk1"/>
                </a:solidFill>
                <a:highlight>
                  <a:srgbClr val="FFFFFF"/>
                </a:highlight>
              </a:rPr>
              <a:t>roblesad@miamioh.edu</a:t>
            </a:r>
            <a:endParaRPr sz="1200" dirty="0">
              <a:solidFill>
                <a:schemeClr val="dk1"/>
              </a:solidFill>
            </a:endParaRPr>
          </a:p>
          <a:p>
            <a:pPr marL="0" lvl="0" indent="0" algn="l" rtl="0">
              <a:lnSpc>
                <a:spcPct val="100000"/>
              </a:lnSpc>
              <a:spcBef>
                <a:spcPts val="400"/>
              </a:spcBef>
              <a:spcAft>
                <a:spcPts val="0"/>
              </a:spcAft>
              <a:buNone/>
            </a:pPr>
            <a:r>
              <a:rPr lang="en-US" sz="1200" dirty="0">
                <a:solidFill>
                  <a:schemeClr val="dk1"/>
                </a:solidFill>
              </a:rPr>
              <a:t>Mark Sidebottom - College of Engineering and Computing	</a:t>
            </a:r>
            <a:r>
              <a:rPr lang="en-US" sz="1200" dirty="0">
                <a:solidFill>
                  <a:schemeClr val="dk1"/>
                </a:solidFill>
                <a:highlight>
                  <a:srgbClr val="FFFFFF"/>
                </a:highlight>
              </a:rPr>
              <a:t>sidebom@miamioh.edu</a:t>
            </a:r>
            <a:endParaRPr sz="1200" dirty="0">
              <a:solidFill>
                <a:schemeClr val="dk1"/>
              </a:solidFill>
            </a:endParaRPr>
          </a:p>
        </p:txBody>
      </p:sp>
      <p:pic>
        <p:nvPicPr>
          <p:cNvPr id="53" name="Google Shape;53;g8b57f2c1e9_0_1" descr="Voice of America Learning Center in West Chester, Ohio"/>
          <p:cNvPicPr preferRelativeResize="0"/>
          <p:nvPr/>
        </p:nvPicPr>
        <p:blipFill rotWithShape="1">
          <a:blip r:embed="rId3">
            <a:alphaModFix/>
          </a:blip>
          <a:srcRect l="11190"/>
          <a:stretch/>
        </p:blipFill>
        <p:spPr>
          <a:xfrm>
            <a:off x="5238025" y="1515950"/>
            <a:ext cx="3635951" cy="1904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g8b57f2c1e9_0_13"/>
          <p:cNvSpPr txBox="1">
            <a:spLocks noGrp="1"/>
          </p:cNvSpPr>
          <p:nvPr>
            <p:ph type="title"/>
          </p:nvPr>
        </p:nvSpPr>
        <p:spPr>
          <a:xfrm>
            <a:off x="418325" y="529363"/>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2600" b="1" dirty="0">
                <a:solidFill>
                  <a:schemeClr val="dk1"/>
                </a:solidFill>
                <a:latin typeface="Helvetica Neue"/>
                <a:ea typeface="Helvetica Neue"/>
                <a:cs typeface="Helvetica Neue"/>
                <a:sym typeface="Helvetica Neue"/>
              </a:rPr>
              <a:t>Structural &amp; Resource Support</a:t>
            </a:r>
            <a:r>
              <a:rPr lang="en-US" sz="2600" b="1" i="0" u="none" strike="noStrike" cap="none" dirty="0">
                <a:solidFill>
                  <a:schemeClr val="dk1"/>
                </a:solidFill>
                <a:latin typeface="Helvetica Neue"/>
                <a:ea typeface="Helvetica Neue"/>
                <a:cs typeface="Helvetica Neue"/>
                <a:sym typeface="Helvetica Neue"/>
              </a:rPr>
              <a:t> - </a:t>
            </a:r>
            <a:r>
              <a:rPr lang="en-US" sz="2600" b="1" dirty="0">
                <a:solidFill>
                  <a:schemeClr val="dk1"/>
                </a:solidFill>
                <a:latin typeface="Helvetica Neue"/>
                <a:ea typeface="Helvetica Neue"/>
                <a:cs typeface="Helvetica Neue"/>
                <a:sym typeface="Helvetica Neue"/>
              </a:rPr>
              <a:t>Our Charge</a:t>
            </a:r>
            <a:r>
              <a:rPr lang="en-US" sz="2600" b="1" i="0" u="none" strike="noStrike" cap="none" dirty="0">
                <a:solidFill>
                  <a:schemeClr val="dk1"/>
                </a:solidFill>
                <a:latin typeface="Helvetica Neue"/>
                <a:ea typeface="Helvetica Neue"/>
                <a:cs typeface="Helvetica Neue"/>
                <a:sym typeface="Helvetica Neue"/>
              </a:rPr>
              <a:t> </a:t>
            </a:r>
            <a:endParaRPr sz="2600" b="1" i="0" u="none" strike="noStrike" cap="none" dirty="0">
              <a:solidFill>
                <a:schemeClr val="dk1"/>
              </a:solidFill>
              <a:latin typeface="Helvetica Neue"/>
              <a:ea typeface="Helvetica Neue"/>
              <a:cs typeface="Helvetica Neue"/>
              <a:sym typeface="Helvetica Neue"/>
            </a:endParaRPr>
          </a:p>
        </p:txBody>
      </p:sp>
      <p:pic>
        <p:nvPicPr>
          <p:cNvPr id="60" name="Google Shape;60;g8b57f2c1e9_0_13" descr="Armstrong Student Center at Miami University in Oxford, Ohio"/>
          <p:cNvPicPr preferRelativeResize="0"/>
          <p:nvPr/>
        </p:nvPicPr>
        <p:blipFill rotWithShape="1">
          <a:blip r:embed="rId3">
            <a:alphaModFix/>
          </a:blip>
          <a:srcRect b="21396"/>
          <a:stretch/>
        </p:blipFill>
        <p:spPr>
          <a:xfrm>
            <a:off x="418325" y="1933875"/>
            <a:ext cx="3757225" cy="1968679"/>
          </a:xfrm>
          <a:prstGeom prst="rect">
            <a:avLst/>
          </a:prstGeom>
          <a:noFill/>
          <a:ln>
            <a:noFill/>
          </a:ln>
        </p:spPr>
      </p:pic>
      <p:sp>
        <p:nvSpPr>
          <p:cNvPr id="58" name="Google Shape;58;g8b57f2c1e9_0_13"/>
          <p:cNvSpPr txBox="1">
            <a:spLocks noGrp="1"/>
          </p:cNvSpPr>
          <p:nvPr>
            <p:ph type="body" idx="4"/>
          </p:nvPr>
        </p:nvSpPr>
        <p:spPr>
          <a:xfrm>
            <a:off x="4169525" y="1387988"/>
            <a:ext cx="4475100" cy="2735400"/>
          </a:xfrm>
          <a:prstGeom prst="rect">
            <a:avLst/>
          </a:prstGeom>
          <a:noFill/>
          <a:ln>
            <a:noFill/>
          </a:ln>
        </p:spPr>
        <p:txBody>
          <a:bodyPr spcFirstLastPara="1" wrap="square" lIns="91425" tIns="45700" rIns="91425" bIns="45700" anchor="t" anchorCtr="0">
            <a:noAutofit/>
          </a:bodyPr>
          <a:lstStyle/>
          <a:p>
            <a:pPr marL="457200" lvl="0" indent="-330200" algn="l" rtl="0">
              <a:lnSpc>
                <a:spcPct val="135000"/>
              </a:lnSpc>
              <a:spcBef>
                <a:spcPts val="0"/>
              </a:spcBef>
              <a:spcAft>
                <a:spcPts val="0"/>
              </a:spcAft>
              <a:buClr>
                <a:schemeClr val="dk1"/>
              </a:buClr>
              <a:buSzPts val="1600"/>
              <a:buFont typeface="Helvetica Neue"/>
              <a:buChar char="»"/>
            </a:pPr>
            <a:r>
              <a:rPr lang="en-US" sz="1600" b="1" dirty="0">
                <a:solidFill>
                  <a:schemeClr val="dk1"/>
                </a:solidFill>
              </a:rPr>
              <a:t>How can we re-envision our university structure to enable effective coordination of our DEI efforts?</a:t>
            </a:r>
            <a:endParaRPr sz="1600" b="1" dirty="0">
              <a:solidFill>
                <a:schemeClr val="dk1"/>
              </a:solidFill>
            </a:endParaRPr>
          </a:p>
          <a:p>
            <a:pPr marL="457200" lvl="0" indent="-323850" algn="l" rtl="0">
              <a:lnSpc>
                <a:spcPct val="135000"/>
              </a:lnSpc>
              <a:spcBef>
                <a:spcPts val="0"/>
              </a:spcBef>
              <a:spcAft>
                <a:spcPts val="0"/>
              </a:spcAft>
              <a:buClr>
                <a:schemeClr val="dk1"/>
              </a:buClr>
              <a:buSzPts val="1500"/>
              <a:buFont typeface="Helvetica Neue"/>
              <a:buChar char="»"/>
            </a:pPr>
            <a:r>
              <a:rPr lang="en-US" sz="1500" dirty="0">
                <a:solidFill>
                  <a:schemeClr val="dk1"/>
                </a:solidFill>
              </a:rPr>
              <a:t>We acknowledge that not all our efforts in diversity and inclusion have worked. We will add, adapt, and advance with fresh ideas and a commitment to become as diverse, equitable and inclusive as we can be.</a:t>
            </a:r>
            <a:endParaRPr sz="1500" dirty="0">
              <a:solidFill>
                <a:schemeClr val="dk1"/>
              </a:solidFill>
            </a:endParaRPr>
          </a:p>
          <a:p>
            <a:pPr marL="457200" lvl="0" indent="-323850" algn="l" rtl="0">
              <a:lnSpc>
                <a:spcPct val="135000"/>
              </a:lnSpc>
              <a:spcBef>
                <a:spcPts val="0"/>
              </a:spcBef>
              <a:spcAft>
                <a:spcPts val="0"/>
              </a:spcAft>
              <a:buClr>
                <a:schemeClr val="dk1"/>
              </a:buClr>
              <a:buSzPts val="1500"/>
              <a:buChar char="»"/>
            </a:pPr>
            <a:r>
              <a:rPr lang="en-US" sz="1500" b="1" dirty="0">
                <a:solidFill>
                  <a:schemeClr val="dk1"/>
                </a:solidFill>
              </a:rPr>
              <a:t>What policies and procedures need to be examined that result in disparate outcomes? </a:t>
            </a:r>
            <a:endParaRPr sz="1500" b="1"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g8d90b5223c_1_7"/>
          <p:cNvSpPr txBox="1">
            <a:spLocks noGrp="1"/>
          </p:cNvSpPr>
          <p:nvPr>
            <p:ph type="title"/>
          </p:nvPr>
        </p:nvSpPr>
        <p:spPr>
          <a:xfrm>
            <a:off x="410100" y="460625"/>
            <a:ext cx="84651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2600" b="1" dirty="0">
                <a:solidFill>
                  <a:schemeClr val="dk1"/>
                </a:solidFill>
                <a:latin typeface="Helvetica Neue"/>
                <a:ea typeface="Helvetica Neue"/>
                <a:cs typeface="Helvetica Neue"/>
                <a:sym typeface="Helvetica Neue"/>
              </a:rPr>
              <a:t>Structural &amp; Resource Support</a:t>
            </a:r>
            <a:r>
              <a:rPr lang="en-US" sz="2600" b="1" i="0" u="none" strike="noStrike" cap="none" dirty="0">
                <a:solidFill>
                  <a:schemeClr val="dk1"/>
                </a:solidFill>
                <a:latin typeface="Helvetica Neue"/>
                <a:ea typeface="Helvetica Neue"/>
                <a:cs typeface="Helvetica Neue"/>
                <a:sym typeface="Helvetica Neue"/>
              </a:rPr>
              <a:t> - </a:t>
            </a:r>
            <a:r>
              <a:rPr lang="en-US" sz="2600" b="1" dirty="0">
                <a:solidFill>
                  <a:schemeClr val="dk1"/>
                </a:solidFill>
                <a:latin typeface="Helvetica Neue"/>
                <a:ea typeface="Helvetica Neue"/>
                <a:cs typeface="Helvetica Neue"/>
                <a:sym typeface="Helvetica Neue"/>
              </a:rPr>
              <a:t>Informing Our Work</a:t>
            </a:r>
            <a:r>
              <a:rPr lang="en-US" sz="2600" b="1" i="0" u="none" strike="noStrike" cap="none" dirty="0">
                <a:solidFill>
                  <a:schemeClr val="dk1"/>
                </a:solidFill>
                <a:latin typeface="Helvetica Neue"/>
                <a:ea typeface="Helvetica Neue"/>
                <a:cs typeface="Helvetica Neue"/>
                <a:sym typeface="Helvetica Neue"/>
              </a:rPr>
              <a:t> </a:t>
            </a:r>
            <a:endParaRPr sz="2600" b="1" i="0" u="none" strike="noStrike" cap="none" dirty="0">
              <a:solidFill>
                <a:schemeClr val="dk1"/>
              </a:solidFill>
              <a:latin typeface="Helvetica Neue"/>
              <a:ea typeface="Helvetica Neue"/>
              <a:cs typeface="Helvetica Neue"/>
              <a:sym typeface="Helvetica Neue"/>
            </a:endParaRPr>
          </a:p>
        </p:txBody>
      </p:sp>
      <p:pic>
        <p:nvPicPr>
          <p:cNvPr id="67" name="Google Shape;67;g8d90b5223c_1_7" descr="Bell Tower at Miami University in Oxford, Ohio"/>
          <p:cNvPicPr preferRelativeResize="0"/>
          <p:nvPr/>
        </p:nvPicPr>
        <p:blipFill>
          <a:blip r:embed="rId3">
            <a:alphaModFix/>
          </a:blip>
          <a:stretch>
            <a:fillRect/>
          </a:stretch>
        </p:blipFill>
        <p:spPr>
          <a:xfrm>
            <a:off x="1200825" y="1454525"/>
            <a:ext cx="2067226" cy="3101220"/>
          </a:xfrm>
          <a:prstGeom prst="rect">
            <a:avLst/>
          </a:prstGeom>
          <a:noFill/>
          <a:ln>
            <a:noFill/>
          </a:ln>
        </p:spPr>
      </p:pic>
      <p:sp>
        <p:nvSpPr>
          <p:cNvPr id="65" name="Google Shape;65;g8d90b5223c_1_7"/>
          <p:cNvSpPr txBox="1">
            <a:spLocks noGrp="1"/>
          </p:cNvSpPr>
          <p:nvPr>
            <p:ph type="body" idx="4"/>
          </p:nvPr>
        </p:nvSpPr>
        <p:spPr>
          <a:xfrm>
            <a:off x="3814750" y="1265225"/>
            <a:ext cx="4475100" cy="2735400"/>
          </a:xfrm>
          <a:prstGeom prst="rect">
            <a:avLst/>
          </a:prstGeom>
          <a:noFill/>
          <a:ln>
            <a:noFill/>
          </a:ln>
        </p:spPr>
        <p:txBody>
          <a:bodyPr spcFirstLastPara="1" wrap="square" lIns="91425" tIns="45700" rIns="91425" bIns="45700" anchor="t" anchorCtr="0">
            <a:noAutofit/>
          </a:bodyPr>
          <a:lstStyle/>
          <a:p>
            <a:pPr marL="457200" lvl="0" indent="-336550" algn="l" rtl="0">
              <a:lnSpc>
                <a:spcPct val="135000"/>
              </a:lnSpc>
              <a:spcBef>
                <a:spcPts val="0"/>
              </a:spcBef>
              <a:spcAft>
                <a:spcPts val="0"/>
              </a:spcAft>
              <a:buClr>
                <a:schemeClr val="dk1"/>
              </a:buClr>
              <a:buSzPts val="1700"/>
              <a:buFont typeface="Helvetica Neue"/>
              <a:buChar char="»"/>
            </a:pPr>
            <a:r>
              <a:rPr lang="en-US" sz="1700" b="1" dirty="0">
                <a:solidFill>
                  <a:schemeClr val="dk1"/>
                </a:solidFill>
              </a:rPr>
              <a:t>Generating ideas on our take of Structural &amp; Resource Support</a:t>
            </a:r>
            <a:endParaRPr sz="1700" b="1" dirty="0">
              <a:solidFill>
                <a:schemeClr val="dk1"/>
              </a:solidFill>
            </a:endParaRPr>
          </a:p>
          <a:p>
            <a:pPr marL="457200" lvl="0" indent="-336550" algn="l" rtl="0">
              <a:lnSpc>
                <a:spcPct val="135000"/>
              </a:lnSpc>
              <a:spcBef>
                <a:spcPts val="1000"/>
              </a:spcBef>
              <a:spcAft>
                <a:spcPts val="0"/>
              </a:spcAft>
              <a:buClr>
                <a:schemeClr val="dk1"/>
              </a:buClr>
              <a:buSzPts val="1700"/>
              <a:buFont typeface="Helvetica Neue"/>
              <a:buChar char="»"/>
            </a:pPr>
            <a:r>
              <a:rPr lang="en-US" sz="1700" b="1" dirty="0">
                <a:solidFill>
                  <a:schemeClr val="dk1"/>
                </a:solidFill>
              </a:rPr>
              <a:t>Gaining an understanding of the structures that exists within the university</a:t>
            </a:r>
            <a:endParaRPr sz="1700" b="1" dirty="0">
              <a:solidFill>
                <a:schemeClr val="dk1"/>
              </a:solidFill>
            </a:endParaRPr>
          </a:p>
          <a:p>
            <a:pPr marL="457200" lvl="0" indent="-336550" algn="l" rtl="0">
              <a:lnSpc>
                <a:spcPct val="135000"/>
              </a:lnSpc>
              <a:spcBef>
                <a:spcPts val="0"/>
              </a:spcBef>
              <a:spcAft>
                <a:spcPts val="0"/>
              </a:spcAft>
              <a:buClr>
                <a:schemeClr val="dk1"/>
              </a:buClr>
              <a:buSzPts val="1700"/>
              <a:buFont typeface="Helvetica Neue"/>
              <a:buChar char="»"/>
            </a:pPr>
            <a:r>
              <a:rPr lang="en-US" sz="1700" b="1" dirty="0">
                <a:solidFill>
                  <a:schemeClr val="dk1"/>
                </a:solidFill>
              </a:rPr>
              <a:t>Review Policies and Procedures</a:t>
            </a:r>
            <a:endParaRPr sz="1700" b="1" dirty="0">
              <a:solidFill>
                <a:schemeClr val="dk1"/>
              </a:solidFill>
            </a:endParaRPr>
          </a:p>
          <a:p>
            <a:pPr marL="457200" lvl="0" indent="-336550" algn="l" rtl="0">
              <a:lnSpc>
                <a:spcPct val="135000"/>
              </a:lnSpc>
              <a:spcBef>
                <a:spcPts val="0"/>
              </a:spcBef>
              <a:spcAft>
                <a:spcPts val="0"/>
              </a:spcAft>
              <a:buClr>
                <a:schemeClr val="dk1"/>
              </a:buClr>
              <a:buSzPts val="1700"/>
              <a:buFont typeface="Helvetica Neue"/>
              <a:buChar char="»"/>
            </a:pPr>
            <a:r>
              <a:rPr lang="en-US" sz="1700" b="1" dirty="0">
                <a:solidFill>
                  <a:schemeClr val="dk1"/>
                </a:solidFill>
              </a:rPr>
              <a:t>Review of Peer Institutions </a:t>
            </a:r>
            <a:endParaRPr sz="1700" b="1" dirty="0">
              <a:solidFill>
                <a:schemeClr val="dk1"/>
              </a:solidFill>
            </a:endParaRPr>
          </a:p>
          <a:p>
            <a:pPr marL="914400" lvl="1" indent="-292100" algn="l" rtl="0">
              <a:lnSpc>
                <a:spcPct val="135000"/>
              </a:lnSpc>
              <a:spcBef>
                <a:spcPts val="0"/>
              </a:spcBef>
              <a:spcAft>
                <a:spcPts val="0"/>
              </a:spcAft>
              <a:buClr>
                <a:schemeClr val="dk1"/>
              </a:buClr>
              <a:buSzPts val="1000"/>
              <a:buChar char="»"/>
            </a:pPr>
            <a:r>
              <a:rPr lang="en-US" sz="1700" dirty="0">
                <a:solidFill>
                  <a:schemeClr val="dk1"/>
                </a:solidFill>
              </a:rPr>
              <a:t>50 institutions - public and private</a:t>
            </a:r>
            <a:endParaRPr sz="1700" dirty="0">
              <a:solidFill>
                <a:schemeClr val="dk1"/>
              </a:solidFill>
            </a:endParaRPr>
          </a:p>
          <a:p>
            <a:pPr marL="914400" lvl="1" indent="-292100" algn="l" rtl="0">
              <a:lnSpc>
                <a:spcPct val="135000"/>
              </a:lnSpc>
              <a:spcBef>
                <a:spcPts val="0"/>
              </a:spcBef>
              <a:spcAft>
                <a:spcPts val="0"/>
              </a:spcAft>
              <a:buClr>
                <a:schemeClr val="dk1"/>
              </a:buClr>
              <a:buSzPts val="1000"/>
              <a:buChar char="»"/>
            </a:pPr>
            <a:r>
              <a:rPr lang="en-US" sz="1700" dirty="0">
                <a:solidFill>
                  <a:schemeClr val="dk1"/>
                </a:solidFill>
              </a:rPr>
              <a:t>examined structure, unique programs and initiatives </a:t>
            </a:r>
            <a:endParaRPr sz="17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g8b57f2c1e9_0_21"/>
          <p:cNvSpPr txBox="1">
            <a:spLocks noGrp="1"/>
          </p:cNvSpPr>
          <p:nvPr>
            <p:ph type="title"/>
          </p:nvPr>
        </p:nvSpPr>
        <p:spPr>
          <a:xfrm>
            <a:off x="402375" y="452963"/>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Preview of Recommendations </a:t>
            </a:r>
            <a:endParaRPr sz="3200" b="1" i="0" u="none" strike="noStrike" cap="none" dirty="0">
              <a:solidFill>
                <a:schemeClr val="dk1"/>
              </a:solidFill>
              <a:latin typeface="Helvetica Neue"/>
              <a:ea typeface="Helvetica Neue"/>
              <a:cs typeface="Helvetica Neue"/>
              <a:sym typeface="Helvetica Neue"/>
            </a:endParaRPr>
          </a:p>
        </p:txBody>
      </p:sp>
      <p:sp>
        <p:nvSpPr>
          <p:cNvPr id="72" name="Google Shape;72;g8b57f2c1e9_0_21"/>
          <p:cNvSpPr txBox="1">
            <a:spLocks noGrp="1"/>
          </p:cNvSpPr>
          <p:nvPr>
            <p:ph type="body" idx="4"/>
          </p:nvPr>
        </p:nvSpPr>
        <p:spPr>
          <a:xfrm>
            <a:off x="254550" y="1303825"/>
            <a:ext cx="4820400" cy="2284200"/>
          </a:xfrm>
          <a:prstGeom prst="rect">
            <a:avLst/>
          </a:prstGeom>
          <a:noFill/>
          <a:ln>
            <a:noFill/>
          </a:ln>
        </p:spPr>
        <p:txBody>
          <a:bodyPr spcFirstLastPara="1" wrap="square" lIns="91425" tIns="45700" rIns="91425" bIns="45700" anchor="t" anchorCtr="0">
            <a:noAutofit/>
          </a:bodyPr>
          <a:lstStyle/>
          <a:p>
            <a:pPr marL="342900" lvl="0" indent="-374650" algn="l" rtl="0">
              <a:lnSpc>
                <a:spcPct val="100000"/>
              </a:lnSpc>
              <a:spcBef>
                <a:spcPts val="400"/>
              </a:spcBef>
              <a:spcAft>
                <a:spcPts val="0"/>
              </a:spcAft>
              <a:buClr>
                <a:srgbClr val="C80A2A"/>
              </a:buClr>
              <a:buSzPts val="2100"/>
              <a:buChar char="»"/>
            </a:pPr>
            <a:r>
              <a:rPr lang="en-US" b="1" u="sng" dirty="0">
                <a:solidFill>
                  <a:srgbClr val="C80A2A"/>
                </a:solidFill>
              </a:rPr>
              <a:t>Restructuring</a:t>
            </a:r>
            <a:endParaRPr b="1" u="sng" dirty="0">
              <a:solidFill>
                <a:srgbClr val="C80A2A"/>
              </a:solidFill>
            </a:endParaRPr>
          </a:p>
          <a:p>
            <a:pPr marL="914400" lvl="1" indent="-317500" algn="l" rtl="0">
              <a:lnSpc>
                <a:spcPct val="100000"/>
              </a:lnSpc>
              <a:spcBef>
                <a:spcPts val="400"/>
              </a:spcBef>
              <a:spcAft>
                <a:spcPts val="0"/>
              </a:spcAft>
              <a:buClr>
                <a:srgbClr val="C80A2A"/>
              </a:buClr>
              <a:buSzPts val="1400"/>
              <a:buChar char="»"/>
            </a:pPr>
            <a:r>
              <a:rPr lang="en-US" sz="1400" dirty="0">
                <a:solidFill>
                  <a:srgbClr val="C80A2A"/>
                </a:solidFill>
              </a:rPr>
              <a:t>Office of Institutional Diversity</a:t>
            </a:r>
            <a:endParaRPr sz="1400" dirty="0">
              <a:solidFill>
                <a:srgbClr val="C80A2A"/>
              </a:solidFill>
            </a:endParaRPr>
          </a:p>
          <a:p>
            <a:pPr marL="1371600" lvl="2" indent="-317500" algn="l" rtl="0">
              <a:lnSpc>
                <a:spcPct val="100000"/>
              </a:lnSpc>
              <a:spcBef>
                <a:spcPts val="400"/>
              </a:spcBef>
              <a:spcAft>
                <a:spcPts val="0"/>
              </a:spcAft>
              <a:buClr>
                <a:srgbClr val="C80A2A"/>
              </a:buClr>
              <a:buSzPts val="1400"/>
              <a:buChar char="»"/>
            </a:pPr>
            <a:r>
              <a:rPr lang="en-US" sz="1400" dirty="0">
                <a:solidFill>
                  <a:srgbClr val="C80A2A"/>
                </a:solidFill>
              </a:rPr>
              <a:t>Addition of Senior Director of Diversity and Inclusion</a:t>
            </a:r>
            <a:endParaRPr sz="1400" dirty="0">
              <a:solidFill>
                <a:srgbClr val="C80A2A"/>
              </a:solidFill>
            </a:endParaRPr>
          </a:p>
          <a:p>
            <a:pPr marL="914400" lvl="1" indent="-317500" algn="l" rtl="0">
              <a:lnSpc>
                <a:spcPct val="100000"/>
              </a:lnSpc>
              <a:spcBef>
                <a:spcPts val="400"/>
              </a:spcBef>
              <a:spcAft>
                <a:spcPts val="0"/>
              </a:spcAft>
              <a:buClr>
                <a:srgbClr val="C80A2A"/>
              </a:buClr>
              <a:buSzPts val="1400"/>
              <a:buChar char="»"/>
            </a:pPr>
            <a:r>
              <a:rPr lang="en-US" sz="1400" dirty="0">
                <a:solidFill>
                  <a:srgbClr val="C80A2A"/>
                </a:solidFill>
              </a:rPr>
              <a:t>Office of General Counsel</a:t>
            </a:r>
            <a:endParaRPr sz="1400" dirty="0">
              <a:solidFill>
                <a:srgbClr val="C80A2A"/>
              </a:solidFill>
            </a:endParaRPr>
          </a:p>
          <a:p>
            <a:pPr marL="1371600" lvl="2" indent="-317500" algn="l" rtl="0">
              <a:lnSpc>
                <a:spcPct val="100000"/>
              </a:lnSpc>
              <a:spcBef>
                <a:spcPts val="400"/>
              </a:spcBef>
              <a:spcAft>
                <a:spcPts val="0"/>
              </a:spcAft>
              <a:buClr>
                <a:srgbClr val="C80A2A"/>
              </a:buClr>
              <a:buSzPts val="1400"/>
              <a:buChar char="»"/>
            </a:pPr>
            <a:r>
              <a:rPr lang="en-US" sz="1400" dirty="0">
                <a:solidFill>
                  <a:srgbClr val="C80A2A"/>
                </a:solidFill>
              </a:rPr>
              <a:t>Addition of Civil Rights/Title IX Attorney</a:t>
            </a:r>
            <a:endParaRPr sz="1400" dirty="0">
              <a:solidFill>
                <a:srgbClr val="C80A2A"/>
              </a:solidFill>
            </a:endParaRPr>
          </a:p>
          <a:p>
            <a:pPr marL="914400" lvl="1" indent="-317500" algn="l" rtl="0">
              <a:lnSpc>
                <a:spcPct val="100000"/>
              </a:lnSpc>
              <a:spcBef>
                <a:spcPts val="400"/>
              </a:spcBef>
              <a:spcAft>
                <a:spcPts val="0"/>
              </a:spcAft>
              <a:buClr>
                <a:srgbClr val="C80A2A"/>
              </a:buClr>
              <a:buSzPts val="1400"/>
              <a:buChar char="»"/>
            </a:pPr>
            <a:r>
              <a:rPr lang="en-US" sz="1400" dirty="0">
                <a:solidFill>
                  <a:srgbClr val="C80A2A"/>
                </a:solidFill>
              </a:rPr>
              <a:t>Divisions/Colleges</a:t>
            </a:r>
            <a:endParaRPr sz="1400" dirty="0">
              <a:solidFill>
                <a:srgbClr val="C80A2A"/>
              </a:solidFill>
            </a:endParaRPr>
          </a:p>
          <a:p>
            <a:pPr marL="1371600" lvl="2" indent="-317500" algn="l" rtl="0">
              <a:lnSpc>
                <a:spcPct val="100000"/>
              </a:lnSpc>
              <a:spcBef>
                <a:spcPts val="400"/>
              </a:spcBef>
              <a:spcAft>
                <a:spcPts val="0"/>
              </a:spcAft>
              <a:buClr>
                <a:srgbClr val="C80A2A"/>
              </a:buClr>
              <a:buSzPts val="1400"/>
              <a:buChar char="»"/>
            </a:pPr>
            <a:r>
              <a:rPr lang="en-US" sz="1400" dirty="0">
                <a:solidFill>
                  <a:srgbClr val="C80A2A"/>
                </a:solidFill>
              </a:rPr>
              <a:t>Addition of Diversity &amp; Inclusion Communications Specialist</a:t>
            </a:r>
            <a:endParaRPr sz="1400" dirty="0">
              <a:solidFill>
                <a:srgbClr val="C80A2A"/>
              </a:solidFill>
            </a:endParaRPr>
          </a:p>
          <a:p>
            <a:pPr marL="342900" lvl="0" indent="-374650" algn="l" rtl="0">
              <a:spcBef>
                <a:spcPts val="400"/>
              </a:spcBef>
              <a:spcAft>
                <a:spcPts val="0"/>
              </a:spcAft>
              <a:buClr>
                <a:schemeClr val="dk1"/>
              </a:buClr>
              <a:buSzPts val="2100"/>
              <a:buChar char="»"/>
            </a:pPr>
            <a:r>
              <a:rPr lang="en-US" b="1" u="sng" dirty="0">
                <a:solidFill>
                  <a:schemeClr val="dk1"/>
                </a:solidFill>
              </a:rPr>
              <a:t>Examining Policies and Procedures</a:t>
            </a:r>
            <a:endParaRPr b="1" u="sng" dirty="0">
              <a:solidFill>
                <a:schemeClr val="dk1"/>
              </a:solidFill>
            </a:endParaRPr>
          </a:p>
          <a:p>
            <a:pPr marL="914400" lvl="1" indent="-317500" algn="l" rtl="0">
              <a:spcBef>
                <a:spcPts val="400"/>
              </a:spcBef>
              <a:spcAft>
                <a:spcPts val="0"/>
              </a:spcAft>
              <a:buClr>
                <a:schemeClr val="dk1"/>
              </a:buClr>
              <a:buSzPts val="1400"/>
              <a:buChar char="»"/>
            </a:pPr>
            <a:r>
              <a:rPr lang="en-US" sz="1400" dirty="0">
                <a:solidFill>
                  <a:schemeClr val="dk1"/>
                </a:solidFill>
              </a:rPr>
              <a:t>Naming Rights</a:t>
            </a:r>
            <a:endParaRPr sz="1400" dirty="0">
              <a:solidFill>
                <a:schemeClr val="dk1"/>
              </a:solidFill>
            </a:endParaRPr>
          </a:p>
          <a:p>
            <a:pPr marL="914400" lvl="1" indent="-317500" algn="l" rtl="0">
              <a:spcBef>
                <a:spcPts val="400"/>
              </a:spcBef>
              <a:spcAft>
                <a:spcPts val="0"/>
              </a:spcAft>
              <a:buClr>
                <a:schemeClr val="dk1"/>
              </a:buClr>
              <a:buSzPts val="1400"/>
              <a:buChar char="»"/>
            </a:pPr>
            <a:r>
              <a:rPr lang="en-US" sz="1400" dirty="0">
                <a:solidFill>
                  <a:schemeClr val="dk1"/>
                </a:solidFill>
              </a:rPr>
              <a:t>Scholarships/Giving</a:t>
            </a:r>
            <a:endParaRPr sz="1400" dirty="0">
              <a:solidFill>
                <a:schemeClr val="dk1"/>
              </a:solidFill>
            </a:endParaRPr>
          </a:p>
          <a:p>
            <a:pPr marL="914400" lvl="1" indent="-317500" algn="l" rtl="0">
              <a:spcBef>
                <a:spcPts val="400"/>
              </a:spcBef>
              <a:spcAft>
                <a:spcPts val="0"/>
              </a:spcAft>
              <a:buClr>
                <a:schemeClr val="dk1"/>
              </a:buClr>
              <a:buSzPts val="1400"/>
              <a:buChar char="»"/>
            </a:pPr>
            <a:r>
              <a:rPr lang="en-US" sz="1400" dirty="0">
                <a:solidFill>
                  <a:schemeClr val="dk1"/>
                </a:solidFill>
              </a:rPr>
              <a:t>University Calendar/Holiday Celebrations</a:t>
            </a:r>
            <a:endParaRPr sz="1400" dirty="0">
              <a:solidFill>
                <a:schemeClr val="dk1"/>
              </a:solidFill>
            </a:endParaRPr>
          </a:p>
        </p:txBody>
      </p:sp>
      <p:pic>
        <p:nvPicPr>
          <p:cNvPr id="74" name="Google Shape;74;g8b57f2c1e9_0_21" descr="Outdoor theatre at Miami University in Oxford, Ohio"/>
          <p:cNvPicPr preferRelativeResize="0"/>
          <p:nvPr/>
        </p:nvPicPr>
        <p:blipFill>
          <a:blip r:embed="rId3">
            <a:alphaModFix/>
          </a:blip>
          <a:stretch>
            <a:fillRect/>
          </a:stretch>
        </p:blipFill>
        <p:spPr>
          <a:xfrm>
            <a:off x="5399706" y="1519700"/>
            <a:ext cx="3423843" cy="228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2" name="Title 1">
            <a:extLst>
              <a:ext uri="{FF2B5EF4-FFF2-40B4-BE49-F238E27FC236}">
                <a16:creationId xmlns:a16="http://schemas.microsoft.com/office/drawing/2014/main" id="{A69CBDA3-C64B-4696-A585-813507933847}"/>
              </a:ext>
            </a:extLst>
          </p:cNvPr>
          <p:cNvSpPr>
            <a:spLocks noGrp="1"/>
          </p:cNvSpPr>
          <p:nvPr>
            <p:ph type="title" idx="4294967295"/>
          </p:nvPr>
        </p:nvSpPr>
        <p:spPr>
          <a:xfrm>
            <a:off x="1104138" y="472149"/>
            <a:ext cx="7886700" cy="332524"/>
          </a:xfrm>
          <a:prstGeom prst="rect">
            <a:avLst/>
          </a:prstGeom>
        </p:spPr>
        <p:txBody>
          <a:bodyPr/>
          <a:lstStyle/>
          <a:p>
            <a:r>
              <a:rPr lang="en-US" dirty="0">
                <a:solidFill>
                  <a:schemeClr val="bg1"/>
                </a:solidFill>
              </a:rPr>
              <a:t>Miami University Current DEI Model</a:t>
            </a:r>
          </a:p>
        </p:txBody>
      </p:sp>
      <p:pic>
        <p:nvPicPr>
          <p:cNvPr id="79" name="Google Shape;79;g8c40c0bddf_3_26" descr="Miami University’s Current Diversity, Equity, and Inclusion Model. Dr. Ronald Scott, Vice President of Institutional Diversity supervise the Office of Equity and Equal Opportunity (OEEO) and the Council on Diversity and Inclusion (CODI.) The former has Title IX Coordinator, Associate Director for Investigations, two Associate Director for Employment Compliance, and Administrative Assistant as current staff. The representatives in CODI include six Administrations, five Divisions, fourteen Faculty and Staff, two Undergraduate Students, and two Graduate Students.&#10;Separate DEI Efforts on Campus include Centers and Departments like Myaamia Center and Women’s Center, Student Organizations like NAACP and Hillel, Connections and Services like International Student and Scholar Services (ISSS) and LGBTQ+ Services, and Faculty and Staff Organizations like Association of Black Faculty and Staff (ABFAS) and Association of Latino/a Faculty and Staff (ALFAS.) There are Additional Division and College Efforts on DEI."/>
          <p:cNvPicPr preferRelativeResize="0"/>
          <p:nvPr/>
        </p:nvPicPr>
        <p:blipFill>
          <a:blip r:embed="rId3">
            <a:alphaModFix/>
          </a:blip>
          <a:stretch>
            <a:fillRect/>
          </a:stretch>
        </p:blipFill>
        <p:spPr>
          <a:xfrm>
            <a:off x="0" y="0"/>
            <a:ext cx="9144000" cy="51454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1E4075C2-3E2A-4E63-B85C-E9013DDD9F3F}"/>
              </a:ext>
            </a:extLst>
          </p:cNvPr>
          <p:cNvSpPr>
            <a:spLocks noGrp="1"/>
          </p:cNvSpPr>
          <p:nvPr>
            <p:ph type="title" idx="4294967295"/>
          </p:nvPr>
        </p:nvSpPr>
        <p:spPr>
          <a:xfrm>
            <a:off x="1140714" y="347790"/>
            <a:ext cx="2480310" cy="317893"/>
          </a:xfrm>
          <a:prstGeom prst="rect">
            <a:avLst/>
          </a:prstGeom>
        </p:spPr>
        <p:txBody>
          <a:bodyPr/>
          <a:lstStyle/>
          <a:p>
            <a:r>
              <a:rPr lang="en-US" dirty="0">
                <a:solidFill>
                  <a:schemeClr val="bg1"/>
                </a:solidFill>
              </a:rPr>
              <a:t>Miami University Structure</a:t>
            </a:r>
          </a:p>
        </p:txBody>
      </p:sp>
      <p:pic>
        <p:nvPicPr>
          <p:cNvPr id="84" name="Google Shape;84;g8c40c0bddf_3_18" descr="Miami's Divisional Structure showing that Diversity &amp; Inclusion, General Council, Communications &amp; Marketing, Advancement, Enrollment Management &amp; Student Services, Student Life, Provost &amp; Academic Affairs, Institutional Relations, Research &amp; Innovation, Information Technology, Inter-Collegiate Athletics, and Finance &amp; Business Services all report to the President's Office"/>
          <p:cNvPicPr preferRelativeResize="0"/>
          <p:nvPr/>
        </p:nvPicPr>
        <p:blipFill>
          <a:blip r:embed="rId3">
            <a:alphaModFix/>
          </a:blip>
          <a:stretch>
            <a:fillRect/>
          </a:stretch>
        </p:blipFill>
        <p:spPr>
          <a:xfrm>
            <a:off x="3384" y="-1"/>
            <a:ext cx="9140616"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g8d90b5223c_1_53"/>
          <p:cNvSpPr txBox="1">
            <a:spLocks noGrp="1"/>
          </p:cNvSpPr>
          <p:nvPr>
            <p:ph type="title"/>
          </p:nvPr>
        </p:nvSpPr>
        <p:spPr>
          <a:xfrm>
            <a:off x="410600" y="128988"/>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Preview of Recommendations  </a:t>
            </a:r>
            <a:br>
              <a:rPr lang="en-US" sz="3200" b="1" i="0" u="none" strike="noStrike" cap="none" dirty="0">
                <a:solidFill>
                  <a:schemeClr val="dk1"/>
                </a:solidFill>
                <a:latin typeface="Helvetica Neue"/>
                <a:ea typeface="Helvetica Neue"/>
                <a:cs typeface="Helvetica Neue"/>
                <a:sym typeface="Helvetica Neue"/>
              </a:rPr>
            </a:br>
            <a:r>
              <a:rPr lang="en-US" sz="2400" b="1" i="0" u="none" strike="noStrike" cap="none" dirty="0">
                <a:solidFill>
                  <a:schemeClr val="dk1"/>
                </a:solidFill>
                <a:latin typeface="Helvetica Neue"/>
                <a:ea typeface="Helvetica Neue"/>
                <a:cs typeface="Helvetica Neue"/>
                <a:sym typeface="Helvetica Neue"/>
              </a:rPr>
              <a:t>Restructuring - </a:t>
            </a:r>
            <a:r>
              <a:rPr lang="en-US" sz="2400" b="1" dirty="0">
                <a:solidFill>
                  <a:schemeClr val="dk1"/>
                </a:solidFill>
                <a:latin typeface="Helvetica Neue"/>
                <a:ea typeface="Helvetica Neue"/>
                <a:cs typeface="Helvetica Neue"/>
                <a:sym typeface="Helvetica Neue"/>
              </a:rPr>
              <a:t>Office of</a:t>
            </a:r>
            <a:r>
              <a:rPr lang="en-US" sz="2400" b="1" i="0" u="none" strike="noStrike" cap="none" dirty="0">
                <a:solidFill>
                  <a:schemeClr val="dk1"/>
                </a:solidFill>
                <a:latin typeface="Helvetica Neue"/>
                <a:ea typeface="Helvetica Neue"/>
                <a:cs typeface="Helvetica Neue"/>
                <a:sym typeface="Helvetica Neue"/>
              </a:rPr>
              <a:t> Institutional Diversity</a:t>
            </a:r>
            <a:r>
              <a:rPr lang="en-US" sz="3200" b="1" i="0" u="none" strike="noStrike" cap="none" dirty="0">
                <a:solidFill>
                  <a:schemeClr val="dk1"/>
                </a:solidFill>
                <a:latin typeface="Helvetica Neue"/>
                <a:ea typeface="Helvetica Neue"/>
                <a:cs typeface="Helvetica Neue"/>
                <a:sym typeface="Helvetica Neue"/>
              </a:rPr>
              <a:t> </a:t>
            </a:r>
            <a:endParaRPr sz="3200" b="1" i="0" u="none" strike="noStrike" cap="none" dirty="0">
              <a:solidFill>
                <a:schemeClr val="dk1"/>
              </a:solidFill>
              <a:latin typeface="Helvetica Neue"/>
              <a:ea typeface="Helvetica Neue"/>
              <a:cs typeface="Helvetica Neue"/>
              <a:sym typeface="Helvetica Neue"/>
            </a:endParaRPr>
          </a:p>
        </p:txBody>
      </p:sp>
      <p:pic>
        <p:nvPicPr>
          <p:cNvPr id="91" name="Google Shape;91;g8d90b5223c_1_53" descr="Matt Brandon, Chief Advancement Officer, Latanya Walker, Director of Alumni Relations for Inclusion and Diversity, vacancy in Development Associate position, and Debbie Day, Associate VP for Alumni Relations, all fall under the umbrella of Advancement. &#10;Stacey Wilkerson, Chief of Staff, Marcie Bishop, Administrative Assistant, Juliet Nwaihesie, Financial and Operations Manager, Pattey Covey, Assistant Director for Strategic Planning, Linwood Moore, Data Manager, Hallema Sharif, Director of PR and Communications, Erica Nelson and Delia Phicadu, Communications Assistants, Andrew Alston, Program Coordinator, and Kaela Kinder, Graduate Assistant work under the umbrella of Operations.&#10;Ellington Graves, Associate Provost for Inclusion and Diversity, Crasha Townsend, Director of SOAR, Duston Scarborough, Benito Nieves, Jamelle Simmons -50%, a vacancy, four Associate Directors of SOAR, Melissa Faircloth, Tyler Brentley, Veronica Montes, Nina Ha, Ashleigh “Bing” Bingham, five CCC Directos: All, Black, El Centro, Asian, LGBTQ+, Jariah Strozier, Graduate Assistant- BCC, Vancant, Ujima Program, and Mae Hey, Inclusive VT Faculty Fellow builds the Student umbrella. &#10;Vacant, Assistant Provost of Faculty Diversity, Chatrice Barnes, Associate Director of Diversity Programs, and Vacant, Graduate Assistant contribute to the Faculty umbrella.&#10;Michele Deramo, Assistant Provost of Diversity Education, Alicia Cohen, Director of Diversity Education, Vacant, Director of Diversity Engagement, Sandy Martin, Operations Staff, Liana Lewis, Graduate Assistant for CCCs, and Student Workers work under the Education umbrella.&#10;All the five umbrellas work under the Vice President for Strategic Affairs and Diversity, Menah Pratt-Clarke, who works with the Office for Strategic Affairs, which includes Erin McCann, Director for Strategic Planning, Patty Covey, Assistant Director for Strategic Planning, Meghan Marsh, Communications Manager, Lauren Henson, Program Manager, and Shahid Talukdar, Graduate Assistant. &#10;"/>
          <p:cNvPicPr preferRelativeResize="0"/>
          <p:nvPr/>
        </p:nvPicPr>
        <p:blipFill>
          <a:blip r:embed="rId3">
            <a:alphaModFix/>
          </a:blip>
          <a:stretch>
            <a:fillRect/>
          </a:stretch>
        </p:blipFill>
        <p:spPr>
          <a:xfrm>
            <a:off x="400031" y="1122888"/>
            <a:ext cx="4563074" cy="3789081"/>
          </a:xfrm>
          <a:prstGeom prst="rect">
            <a:avLst/>
          </a:prstGeom>
          <a:noFill/>
          <a:ln>
            <a:noFill/>
          </a:ln>
        </p:spPr>
      </p:pic>
      <p:pic>
        <p:nvPicPr>
          <p:cNvPr id="92" name="Google Shape;92;g8d90b5223c_1_53" descr="I list of Student Staff with images.  List of staff include: Aaron Escobar, Kira Walls, Danny Le, Alessandra Munoz, Jae-Lynn Tavarez Brown, Cristian Lopez, Ivan Gonzales, and Nina Johnson. "/>
          <p:cNvPicPr preferRelativeResize="0"/>
          <p:nvPr/>
        </p:nvPicPr>
        <p:blipFill>
          <a:blip r:embed="rId4">
            <a:alphaModFix/>
          </a:blip>
          <a:stretch>
            <a:fillRect/>
          </a:stretch>
        </p:blipFill>
        <p:spPr>
          <a:xfrm>
            <a:off x="343363" y="1500588"/>
            <a:ext cx="4676410" cy="2735400"/>
          </a:xfrm>
          <a:prstGeom prst="rect">
            <a:avLst/>
          </a:prstGeom>
          <a:noFill/>
          <a:ln>
            <a:noFill/>
          </a:ln>
        </p:spPr>
      </p:pic>
      <p:sp>
        <p:nvSpPr>
          <p:cNvPr id="89" name="Google Shape;89;g8d90b5223c_1_53"/>
          <p:cNvSpPr txBox="1">
            <a:spLocks noGrp="1"/>
          </p:cNvSpPr>
          <p:nvPr>
            <p:ph type="body" idx="4"/>
          </p:nvPr>
        </p:nvSpPr>
        <p:spPr>
          <a:xfrm>
            <a:off x="5158775" y="1357600"/>
            <a:ext cx="3879600" cy="2735400"/>
          </a:xfrm>
          <a:prstGeom prst="rect">
            <a:avLst/>
          </a:prstGeom>
          <a:noFill/>
          <a:ln>
            <a:noFill/>
          </a:ln>
        </p:spPr>
        <p:txBody>
          <a:bodyPr spcFirstLastPara="1" wrap="square" lIns="91425" tIns="45700" rIns="91425" bIns="45700" anchor="t" anchorCtr="0">
            <a:noAutofit/>
          </a:bodyPr>
          <a:lstStyle/>
          <a:p>
            <a:pPr marL="342900" lvl="0" indent="-355600" algn="l" rtl="0">
              <a:lnSpc>
                <a:spcPct val="100000"/>
              </a:lnSpc>
              <a:spcBef>
                <a:spcPts val="400"/>
              </a:spcBef>
              <a:spcAft>
                <a:spcPts val="0"/>
              </a:spcAft>
              <a:buClr>
                <a:srgbClr val="C80A2A"/>
              </a:buClr>
              <a:buSzPts val="1800"/>
              <a:buChar char="»"/>
            </a:pPr>
            <a:r>
              <a:rPr lang="en-US" sz="1700" b="1" u="sng" dirty="0">
                <a:solidFill>
                  <a:srgbClr val="C80A2A"/>
                </a:solidFill>
              </a:rPr>
              <a:t>Senior Director of Institutional Diversity </a:t>
            </a:r>
            <a:endParaRPr sz="1700" b="1" u="sng" dirty="0">
              <a:solidFill>
                <a:srgbClr val="C80A2A"/>
              </a:solidFill>
            </a:endParaRPr>
          </a:p>
          <a:p>
            <a:pPr marL="342900" lvl="0" indent="-349250" algn="l" rtl="0">
              <a:lnSpc>
                <a:spcPct val="100000"/>
              </a:lnSpc>
              <a:spcBef>
                <a:spcPts val="400"/>
              </a:spcBef>
              <a:spcAft>
                <a:spcPts val="0"/>
              </a:spcAft>
              <a:buClr>
                <a:srgbClr val="C80A2A"/>
              </a:buClr>
              <a:buSzPts val="1700"/>
              <a:buChar char="»"/>
            </a:pPr>
            <a:r>
              <a:rPr lang="en-US" sz="1700" b="1" u="sng" dirty="0">
                <a:solidFill>
                  <a:srgbClr val="C80A2A"/>
                </a:solidFill>
              </a:rPr>
              <a:t>Diversity Specialist(s)</a:t>
            </a:r>
            <a:endParaRPr sz="1700" b="1" u="sng" dirty="0">
              <a:solidFill>
                <a:srgbClr val="C80A2A"/>
              </a:solidFill>
            </a:endParaRPr>
          </a:p>
          <a:p>
            <a:pPr marL="342900" lvl="0" indent="-349250" algn="l" rtl="0">
              <a:lnSpc>
                <a:spcPct val="100000"/>
              </a:lnSpc>
              <a:spcBef>
                <a:spcPts val="400"/>
              </a:spcBef>
              <a:spcAft>
                <a:spcPts val="0"/>
              </a:spcAft>
              <a:buClr>
                <a:srgbClr val="C80A2A"/>
              </a:buClr>
              <a:buSzPts val="1700"/>
              <a:buChar char="»"/>
            </a:pPr>
            <a:r>
              <a:rPr lang="en-US" sz="1700" b="1" u="sng" dirty="0">
                <a:solidFill>
                  <a:srgbClr val="C80A2A"/>
                </a:solidFill>
              </a:rPr>
              <a:t>Student Ambassadors</a:t>
            </a:r>
            <a:endParaRPr sz="1700" b="1" u="sng" dirty="0">
              <a:solidFill>
                <a:srgbClr val="C80A2A"/>
              </a:solidFill>
            </a:endParaRPr>
          </a:p>
          <a:p>
            <a:pPr marL="342900" lvl="0" indent="-355600" algn="l" rtl="0">
              <a:lnSpc>
                <a:spcPct val="100000"/>
              </a:lnSpc>
              <a:spcBef>
                <a:spcPts val="400"/>
              </a:spcBef>
              <a:spcAft>
                <a:spcPts val="0"/>
              </a:spcAft>
              <a:buClr>
                <a:srgbClr val="C80A2A"/>
              </a:buClr>
              <a:buSzPts val="1800"/>
              <a:buChar char="»"/>
            </a:pPr>
            <a:r>
              <a:rPr lang="en-US" sz="1700" b="1" u="sng" dirty="0">
                <a:solidFill>
                  <a:srgbClr val="C80A2A"/>
                </a:solidFill>
              </a:rPr>
              <a:t>Example from Virginia Tech University</a:t>
            </a:r>
            <a:endParaRPr sz="1700" b="1" u="sng" dirty="0">
              <a:solidFill>
                <a:srgbClr val="C80A2A"/>
              </a:solidFill>
            </a:endParaRPr>
          </a:p>
          <a:p>
            <a:pPr marL="914400" lvl="1" indent="-304800" algn="l" rtl="0">
              <a:lnSpc>
                <a:spcPct val="100000"/>
              </a:lnSpc>
              <a:spcBef>
                <a:spcPts val="400"/>
              </a:spcBef>
              <a:spcAft>
                <a:spcPts val="0"/>
              </a:spcAft>
              <a:buClr>
                <a:srgbClr val="C80A2A"/>
              </a:buClr>
              <a:buSzPts val="1200"/>
              <a:buChar char="»"/>
            </a:pPr>
            <a:r>
              <a:rPr lang="en-US" sz="1200" dirty="0">
                <a:solidFill>
                  <a:srgbClr val="C80A2A"/>
                </a:solidFill>
              </a:rPr>
              <a:t>Robust connectivity throughout the university structure</a:t>
            </a:r>
            <a:endParaRPr sz="1700" dirty="0">
              <a:solidFill>
                <a:srgbClr val="C80A2A"/>
              </a:solidFill>
            </a:endParaRPr>
          </a:p>
          <a:p>
            <a:pPr marL="342900" lvl="0" indent="-355600" algn="l" rtl="0">
              <a:spcBef>
                <a:spcPts val="400"/>
              </a:spcBef>
              <a:spcAft>
                <a:spcPts val="0"/>
              </a:spcAft>
              <a:buClr>
                <a:schemeClr val="dk1"/>
              </a:buClr>
              <a:buSzPts val="1800"/>
              <a:buChar char="»"/>
            </a:pPr>
            <a:r>
              <a:rPr lang="en-US" sz="1700" b="1" u="sng" dirty="0">
                <a:solidFill>
                  <a:schemeClr val="dk1"/>
                </a:solidFill>
              </a:rPr>
              <a:t>Example from George Mason University</a:t>
            </a:r>
            <a:endParaRPr sz="1700" b="1" u="sng" dirty="0">
              <a:solidFill>
                <a:schemeClr val="dk1"/>
              </a:solidFill>
            </a:endParaRPr>
          </a:p>
          <a:p>
            <a:pPr marL="914400" lvl="1" indent="-304800" algn="l" rtl="0">
              <a:spcBef>
                <a:spcPts val="400"/>
              </a:spcBef>
              <a:spcAft>
                <a:spcPts val="0"/>
              </a:spcAft>
              <a:buClr>
                <a:schemeClr val="dk1"/>
              </a:buClr>
              <a:buSzPts val="1200"/>
              <a:buChar char="»"/>
            </a:pPr>
            <a:r>
              <a:rPr lang="en-US" sz="1200" dirty="0">
                <a:solidFill>
                  <a:schemeClr val="dk1"/>
                </a:solidFill>
              </a:rPr>
              <a:t>International Student involvement as a part of the staff</a:t>
            </a:r>
            <a:endParaRPr sz="12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000"/>
                                          </p:stCondLst>
                                        </p:cTn>
                                        <p:tgtEl>
                                          <p:spTgt spid="9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Miami 2015">
      <a:dk1>
        <a:srgbClr val="C80A2A"/>
      </a:dk1>
      <a:lt1>
        <a:srgbClr val="FFFFFF"/>
      </a:lt1>
      <a:dk2>
        <a:srgbClr val="C80A2A"/>
      </a:dk2>
      <a:lt2>
        <a:srgbClr val="FFFFFF"/>
      </a:lt2>
      <a:accent1>
        <a:srgbClr val="C80A2A"/>
      </a:accent1>
      <a:accent2>
        <a:srgbClr val="FFFFFF"/>
      </a:accent2>
      <a:accent3>
        <a:srgbClr val="000000"/>
      </a:accent3>
      <a:accent4>
        <a:srgbClr val="FFFFFF"/>
      </a:accent4>
      <a:accent5>
        <a:srgbClr val="C80A2A"/>
      </a:accent5>
      <a:accent6>
        <a:srgbClr val="404040"/>
      </a:accent6>
      <a:hlink>
        <a:srgbClr val="C80A2A"/>
      </a:hlink>
      <a:folHlink>
        <a:srgbClr val="4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3268</Words>
  <Application>Microsoft Office PowerPoint</Application>
  <PresentationFormat>On-screen Show (16:9)</PresentationFormat>
  <Paragraphs>152</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Helvetica Neue</vt:lpstr>
      <vt:lpstr>Roboto</vt:lpstr>
      <vt:lpstr>Roboto Slab</vt:lpstr>
      <vt:lpstr>Merriweather Sans</vt:lpstr>
      <vt:lpstr>Arial</vt:lpstr>
      <vt:lpstr>Calibri</vt:lpstr>
      <vt:lpstr>Custom Design</vt:lpstr>
      <vt:lpstr>President’s Diversity, Equity, and Inclusion Task Force Town Hall</vt:lpstr>
      <vt:lpstr>Agenda </vt:lpstr>
      <vt:lpstr>Structural &amp; Resource Support - Sub Committee Members </vt:lpstr>
      <vt:lpstr>Structural &amp; Resource Support - Our Charge </vt:lpstr>
      <vt:lpstr>Structural &amp; Resource Support - Informing Our Work </vt:lpstr>
      <vt:lpstr>Preview of Recommendations </vt:lpstr>
      <vt:lpstr>Miami University Current DEI Model</vt:lpstr>
      <vt:lpstr>Miami University Structure</vt:lpstr>
      <vt:lpstr>Preview of Recommendations   Restructuring - Office of Institutional Diversity </vt:lpstr>
      <vt:lpstr>Preview of Recommendations   Restructuring - Office of General Counsel </vt:lpstr>
      <vt:lpstr>Preview of Recommendations   Restructuring - Divisions and Colleges</vt:lpstr>
      <vt:lpstr>Miami University Structure Part 2</vt:lpstr>
      <vt:lpstr>Miami University Proposed DEI Restructure </vt:lpstr>
      <vt:lpstr>Preview of Recommendations  Examining Policies and Procedures  </vt:lpstr>
      <vt:lpstr>Opportunity for Audience Engagement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President’s Diversity, Equity, and Inclusion Task Force Town Hall</dc:title>
  <dc:creator>Donna Barnet</dc:creator>
  <cp:lastModifiedBy>Meade, Autumn Michele Ms.</cp:lastModifiedBy>
  <cp:revision>13</cp:revision>
  <dcterms:created xsi:type="dcterms:W3CDTF">2011-09-09T19:38:31Z</dcterms:created>
  <dcterms:modified xsi:type="dcterms:W3CDTF">2020-07-20T12:42:47Z</dcterms:modified>
</cp:coreProperties>
</file>